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8" r:id="rId3"/>
    <p:sldId id="271" r:id="rId4"/>
    <p:sldId id="267" r:id="rId5"/>
    <p:sldId id="268" r:id="rId6"/>
    <p:sldId id="269" r:id="rId7"/>
    <p:sldId id="270" r:id="rId8"/>
    <p:sldId id="265" r:id="rId9"/>
    <p:sldId id="266" r:id="rId10"/>
    <p:sldId id="257" r:id="rId11"/>
    <p:sldId id="272" r:id="rId12"/>
    <p:sldId id="480" r:id="rId13"/>
    <p:sldId id="479"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33"/>
  </p:normalViewPr>
  <p:slideViewPr>
    <p:cSldViewPr snapToGrid="0">
      <p:cViewPr varScale="1">
        <p:scale>
          <a:sx n="121" d="100"/>
          <a:sy n="121" d="100"/>
        </p:scale>
        <p:origin x="44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A01B44-A65D-3F4F-8C40-ACA44B07B66E}" type="datetimeFigureOut">
              <a:rPr lang="nl-NL" smtClean="0"/>
              <a:t>31-05-2023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811331-947D-4045-A616-32FEB2D17F56}" type="slidenum">
              <a:rPr lang="nl-NL" smtClean="0"/>
              <a:t>‹nr.›</a:t>
            </a:fld>
            <a:endParaRPr lang="nl-NL"/>
          </a:p>
        </p:txBody>
      </p:sp>
    </p:spTree>
    <p:extLst>
      <p:ext uri="{BB962C8B-B14F-4D97-AF65-F5344CB8AC3E}">
        <p14:creationId xmlns:p14="http://schemas.microsoft.com/office/powerpoint/2010/main" val="3021286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latin typeface="Arial" panose="020B0604020202020204" pitchFamily="34" charset="0"/>
                <a:cs typeface="Arial" panose="020B0604020202020204" pitchFamily="34" charset="0"/>
              </a:rPr>
              <a:t>Conclusie:</a:t>
            </a:r>
          </a:p>
          <a:p>
            <a:r>
              <a:rPr lang="nl-NL" dirty="0">
                <a:latin typeface="Arial" panose="020B0604020202020204" pitchFamily="34" charset="0"/>
                <a:cs typeface="Arial" panose="020B0604020202020204" pitchFamily="34" charset="0"/>
              </a:rPr>
              <a:t>J</a:t>
            </a:r>
            <a:r>
              <a:rPr lang="nl-NL" dirty="0">
                <a:effectLst/>
                <a:latin typeface="Arial" panose="020B0604020202020204" pitchFamily="34" charset="0"/>
                <a:cs typeface="Arial" panose="020B0604020202020204" pitchFamily="34" charset="0"/>
              </a:rPr>
              <a:t>ong volwassenen  &gt;24 </a:t>
            </a:r>
            <a:r>
              <a:rPr lang="nl-NL" dirty="0" err="1">
                <a:effectLst/>
                <a:latin typeface="Arial" panose="020B0604020202020204" pitchFamily="34" charset="0"/>
                <a:cs typeface="Arial" panose="020B0604020202020204" pitchFamily="34" charset="0"/>
              </a:rPr>
              <a:t>jr</a:t>
            </a:r>
            <a:r>
              <a:rPr lang="nl-NL" dirty="0">
                <a:effectLst/>
                <a:latin typeface="Arial" panose="020B0604020202020204" pitchFamily="34" charset="0"/>
                <a:cs typeface="Arial" panose="020B0604020202020204" pitchFamily="34" charset="0"/>
              </a:rPr>
              <a:t> begint </a:t>
            </a:r>
          </a:p>
          <a:p>
            <a:r>
              <a:rPr lang="nl-NL" dirty="0">
                <a:effectLst/>
                <a:latin typeface="Arial" panose="020B0604020202020204" pitchFamily="34" charset="0"/>
                <a:cs typeface="Arial" panose="020B0604020202020204" pitchFamily="34" charset="0"/>
              </a:rPr>
              <a:t>vrijwel niemand met roken</a:t>
            </a:r>
          </a:p>
          <a:p>
            <a:endParaRPr lang="nl-NL" dirty="0"/>
          </a:p>
        </p:txBody>
      </p:sp>
      <p:sp>
        <p:nvSpPr>
          <p:cNvPr id="4" name="Tijdelijke aanduiding voor dianummer 3"/>
          <p:cNvSpPr>
            <a:spLocks noGrp="1"/>
          </p:cNvSpPr>
          <p:nvPr>
            <p:ph type="sldNum" sz="quarter" idx="5"/>
          </p:nvPr>
        </p:nvSpPr>
        <p:spPr/>
        <p:txBody>
          <a:bodyPr/>
          <a:lstStyle/>
          <a:p>
            <a:fld id="{0C811331-947D-4045-A616-32FEB2D17F56}" type="slidenum">
              <a:rPr lang="nl-NL" smtClean="0"/>
              <a:t>13</a:t>
            </a:fld>
            <a:endParaRPr lang="nl-NL"/>
          </a:p>
        </p:txBody>
      </p:sp>
    </p:spTree>
    <p:extLst>
      <p:ext uri="{BB962C8B-B14F-4D97-AF65-F5344CB8AC3E}">
        <p14:creationId xmlns:p14="http://schemas.microsoft.com/office/powerpoint/2010/main" val="1581278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0D369E-FC5C-D511-5C35-59560C235A8B}"/>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2FDF7D70-CF9F-C106-FF10-D0887C720E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FB93DFCD-EDE8-60FA-AF07-2010FC32B30B}"/>
              </a:ext>
            </a:extLst>
          </p:cNvPr>
          <p:cNvSpPr>
            <a:spLocks noGrp="1"/>
          </p:cNvSpPr>
          <p:nvPr>
            <p:ph type="dt" sz="half" idx="10"/>
          </p:nvPr>
        </p:nvSpPr>
        <p:spPr/>
        <p:txBody>
          <a:bodyPr/>
          <a:lstStyle/>
          <a:p>
            <a:fld id="{562878D9-02A7-C949-9E21-19152F2323B2}" type="datetimeFigureOut">
              <a:rPr lang="nl-NL" smtClean="0"/>
              <a:t>31-05-2023</a:t>
            </a:fld>
            <a:endParaRPr lang="nl-NL"/>
          </a:p>
        </p:txBody>
      </p:sp>
      <p:sp>
        <p:nvSpPr>
          <p:cNvPr id="5" name="Tijdelijke aanduiding voor voettekst 4">
            <a:extLst>
              <a:ext uri="{FF2B5EF4-FFF2-40B4-BE49-F238E27FC236}">
                <a16:creationId xmlns:a16="http://schemas.microsoft.com/office/drawing/2014/main" id="{555AFBE3-DE55-8521-E0DF-D4F612E85E9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15102EB-9740-8982-C0B9-F8C34780DA88}"/>
              </a:ext>
            </a:extLst>
          </p:cNvPr>
          <p:cNvSpPr>
            <a:spLocks noGrp="1"/>
          </p:cNvSpPr>
          <p:nvPr>
            <p:ph type="sldNum" sz="quarter" idx="12"/>
          </p:nvPr>
        </p:nvSpPr>
        <p:spPr/>
        <p:txBody>
          <a:bodyPr/>
          <a:lstStyle/>
          <a:p>
            <a:fld id="{4D012A85-C4B2-A949-9BDF-40DD4249A9D4}" type="slidenum">
              <a:rPr lang="nl-NL" smtClean="0"/>
              <a:t>‹nr.›</a:t>
            </a:fld>
            <a:endParaRPr lang="nl-NL"/>
          </a:p>
        </p:txBody>
      </p:sp>
    </p:spTree>
    <p:extLst>
      <p:ext uri="{BB962C8B-B14F-4D97-AF65-F5344CB8AC3E}">
        <p14:creationId xmlns:p14="http://schemas.microsoft.com/office/powerpoint/2010/main" val="1496683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61F0B6-BB46-086E-2D91-B19A0764931E}"/>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ED6FC399-1636-63F3-CB18-062B7881E72C}"/>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C541B13-5DE1-1E78-3008-62D53D50BD96}"/>
              </a:ext>
            </a:extLst>
          </p:cNvPr>
          <p:cNvSpPr>
            <a:spLocks noGrp="1"/>
          </p:cNvSpPr>
          <p:nvPr>
            <p:ph type="dt" sz="half" idx="10"/>
          </p:nvPr>
        </p:nvSpPr>
        <p:spPr/>
        <p:txBody>
          <a:bodyPr/>
          <a:lstStyle/>
          <a:p>
            <a:fld id="{562878D9-02A7-C949-9E21-19152F2323B2}" type="datetimeFigureOut">
              <a:rPr lang="nl-NL" smtClean="0"/>
              <a:t>31-05-2023</a:t>
            </a:fld>
            <a:endParaRPr lang="nl-NL"/>
          </a:p>
        </p:txBody>
      </p:sp>
      <p:sp>
        <p:nvSpPr>
          <p:cNvPr id="5" name="Tijdelijke aanduiding voor voettekst 4">
            <a:extLst>
              <a:ext uri="{FF2B5EF4-FFF2-40B4-BE49-F238E27FC236}">
                <a16:creationId xmlns:a16="http://schemas.microsoft.com/office/drawing/2014/main" id="{5E3EDA16-5E40-4580-A6EB-AEC8637477B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38A15AD-87DA-CF52-5B96-7E78017A659A}"/>
              </a:ext>
            </a:extLst>
          </p:cNvPr>
          <p:cNvSpPr>
            <a:spLocks noGrp="1"/>
          </p:cNvSpPr>
          <p:nvPr>
            <p:ph type="sldNum" sz="quarter" idx="12"/>
          </p:nvPr>
        </p:nvSpPr>
        <p:spPr/>
        <p:txBody>
          <a:bodyPr/>
          <a:lstStyle/>
          <a:p>
            <a:fld id="{4D012A85-C4B2-A949-9BDF-40DD4249A9D4}" type="slidenum">
              <a:rPr lang="nl-NL" smtClean="0"/>
              <a:t>‹nr.›</a:t>
            </a:fld>
            <a:endParaRPr lang="nl-NL"/>
          </a:p>
        </p:txBody>
      </p:sp>
    </p:spTree>
    <p:extLst>
      <p:ext uri="{BB962C8B-B14F-4D97-AF65-F5344CB8AC3E}">
        <p14:creationId xmlns:p14="http://schemas.microsoft.com/office/powerpoint/2010/main" val="3949811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1917098-19CB-B0ED-E1A6-95B6A619DC51}"/>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2B362342-3113-CD6F-4BC8-649D6FA407BB}"/>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FEB7741-E4D8-F21D-8AA3-09C0D15BC252}"/>
              </a:ext>
            </a:extLst>
          </p:cNvPr>
          <p:cNvSpPr>
            <a:spLocks noGrp="1"/>
          </p:cNvSpPr>
          <p:nvPr>
            <p:ph type="dt" sz="half" idx="10"/>
          </p:nvPr>
        </p:nvSpPr>
        <p:spPr/>
        <p:txBody>
          <a:bodyPr/>
          <a:lstStyle/>
          <a:p>
            <a:fld id="{562878D9-02A7-C949-9E21-19152F2323B2}" type="datetimeFigureOut">
              <a:rPr lang="nl-NL" smtClean="0"/>
              <a:t>31-05-2023</a:t>
            </a:fld>
            <a:endParaRPr lang="nl-NL"/>
          </a:p>
        </p:txBody>
      </p:sp>
      <p:sp>
        <p:nvSpPr>
          <p:cNvPr id="5" name="Tijdelijke aanduiding voor voettekst 4">
            <a:extLst>
              <a:ext uri="{FF2B5EF4-FFF2-40B4-BE49-F238E27FC236}">
                <a16:creationId xmlns:a16="http://schemas.microsoft.com/office/drawing/2014/main" id="{2C50FF5E-F862-9A07-B7E4-F47A46D10BE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3001BDD-7D7C-8D88-88A1-1ED5FBF4F1BA}"/>
              </a:ext>
            </a:extLst>
          </p:cNvPr>
          <p:cNvSpPr>
            <a:spLocks noGrp="1"/>
          </p:cNvSpPr>
          <p:nvPr>
            <p:ph type="sldNum" sz="quarter" idx="12"/>
          </p:nvPr>
        </p:nvSpPr>
        <p:spPr/>
        <p:txBody>
          <a:bodyPr/>
          <a:lstStyle/>
          <a:p>
            <a:fld id="{4D012A85-C4B2-A949-9BDF-40DD4249A9D4}" type="slidenum">
              <a:rPr lang="nl-NL" smtClean="0"/>
              <a:t>‹nr.›</a:t>
            </a:fld>
            <a:endParaRPr lang="nl-NL"/>
          </a:p>
        </p:txBody>
      </p:sp>
    </p:spTree>
    <p:extLst>
      <p:ext uri="{BB962C8B-B14F-4D97-AF65-F5344CB8AC3E}">
        <p14:creationId xmlns:p14="http://schemas.microsoft.com/office/powerpoint/2010/main" val="1513273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C8DC0D-7035-AA17-0891-1C21D86570A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6236960-3515-2455-040D-B8057915BCCF}"/>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10452C1-01AA-2FF4-81C9-F17928F8E812}"/>
              </a:ext>
            </a:extLst>
          </p:cNvPr>
          <p:cNvSpPr>
            <a:spLocks noGrp="1"/>
          </p:cNvSpPr>
          <p:nvPr>
            <p:ph type="dt" sz="half" idx="10"/>
          </p:nvPr>
        </p:nvSpPr>
        <p:spPr/>
        <p:txBody>
          <a:bodyPr/>
          <a:lstStyle/>
          <a:p>
            <a:fld id="{562878D9-02A7-C949-9E21-19152F2323B2}" type="datetimeFigureOut">
              <a:rPr lang="nl-NL" smtClean="0"/>
              <a:t>31-05-2023</a:t>
            </a:fld>
            <a:endParaRPr lang="nl-NL"/>
          </a:p>
        </p:txBody>
      </p:sp>
      <p:sp>
        <p:nvSpPr>
          <p:cNvPr id="5" name="Tijdelijke aanduiding voor voettekst 4">
            <a:extLst>
              <a:ext uri="{FF2B5EF4-FFF2-40B4-BE49-F238E27FC236}">
                <a16:creationId xmlns:a16="http://schemas.microsoft.com/office/drawing/2014/main" id="{670B0D69-6A42-F6E6-4061-770502A2102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DE8D572-D68A-7DEE-D526-55C75862D0C4}"/>
              </a:ext>
            </a:extLst>
          </p:cNvPr>
          <p:cNvSpPr>
            <a:spLocks noGrp="1"/>
          </p:cNvSpPr>
          <p:nvPr>
            <p:ph type="sldNum" sz="quarter" idx="12"/>
          </p:nvPr>
        </p:nvSpPr>
        <p:spPr/>
        <p:txBody>
          <a:bodyPr/>
          <a:lstStyle/>
          <a:p>
            <a:fld id="{4D012A85-C4B2-A949-9BDF-40DD4249A9D4}" type="slidenum">
              <a:rPr lang="nl-NL" smtClean="0"/>
              <a:t>‹nr.›</a:t>
            </a:fld>
            <a:endParaRPr lang="nl-NL"/>
          </a:p>
        </p:txBody>
      </p:sp>
    </p:spTree>
    <p:extLst>
      <p:ext uri="{BB962C8B-B14F-4D97-AF65-F5344CB8AC3E}">
        <p14:creationId xmlns:p14="http://schemas.microsoft.com/office/powerpoint/2010/main" val="1261477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EDF365-0122-08B5-7AA3-2058374DE6E8}"/>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5916AD30-AB35-3212-F7E3-C4683FB74D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D4AE7F0B-A97B-6853-FD71-AD2FC06F9C27}"/>
              </a:ext>
            </a:extLst>
          </p:cNvPr>
          <p:cNvSpPr>
            <a:spLocks noGrp="1"/>
          </p:cNvSpPr>
          <p:nvPr>
            <p:ph type="dt" sz="half" idx="10"/>
          </p:nvPr>
        </p:nvSpPr>
        <p:spPr/>
        <p:txBody>
          <a:bodyPr/>
          <a:lstStyle/>
          <a:p>
            <a:fld id="{562878D9-02A7-C949-9E21-19152F2323B2}" type="datetimeFigureOut">
              <a:rPr lang="nl-NL" smtClean="0"/>
              <a:t>31-05-2023</a:t>
            </a:fld>
            <a:endParaRPr lang="nl-NL"/>
          </a:p>
        </p:txBody>
      </p:sp>
      <p:sp>
        <p:nvSpPr>
          <p:cNvPr id="5" name="Tijdelijke aanduiding voor voettekst 4">
            <a:extLst>
              <a:ext uri="{FF2B5EF4-FFF2-40B4-BE49-F238E27FC236}">
                <a16:creationId xmlns:a16="http://schemas.microsoft.com/office/drawing/2014/main" id="{34F59423-8200-483F-F5B6-4829EF3AE6E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F44844D-5CC1-080C-7BF3-9C61FACDCFD1}"/>
              </a:ext>
            </a:extLst>
          </p:cNvPr>
          <p:cNvSpPr>
            <a:spLocks noGrp="1"/>
          </p:cNvSpPr>
          <p:nvPr>
            <p:ph type="sldNum" sz="quarter" idx="12"/>
          </p:nvPr>
        </p:nvSpPr>
        <p:spPr/>
        <p:txBody>
          <a:bodyPr/>
          <a:lstStyle/>
          <a:p>
            <a:fld id="{4D012A85-C4B2-A949-9BDF-40DD4249A9D4}" type="slidenum">
              <a:rPr lang="nl-NL" smtClean="0"/>
              <a:t>‹nr.›</a:t>
            </a:fld>
            <a:endParaRPr lang="nl-NL"/>
          </a:p>
        </p:txBody>
      </p:sp>
    </p:spTree>
    <p:extLst>
      <p:ext uri="{BB962C8B-B14F-4D97-AF65-F5344CB8AC3E}">
        <p14:creationId xmlns:p14="http://schemas.microsoft.com/office/powerpoint/2010/main" val="2992105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E80F8D-CA61-6AFF-14EF-0F0C6B86E30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24ED4E8-C635-787F-09F8-4CCCBE24A306}"/>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59F15946-FE7B-FC1D-08E8-58116389D6EE}"/>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AFE3ED1F-83C8-E0B5-EB02-FC5B68904059}"/>
              </a:ext>
            </a:extLst>
          </p:cNvPr>
          <p:cNvSpPr>
            <a:spLocks noGrp="1"/>
          </p:cNvSpPr>
          <p:nvPr>
            <p:ph type="dt" sz="half" idx="10"/>
          </p:nvPr>
        </p:nvSpPr>
        <p:spPr/>
        <p:txBody>
          <a:bodyPr/>
          <a:lstStyle/>
          <a:p>
            <a:fld id="{562878D9-02A7-C949-9E21-19152F2323B2}" type="datetimeFigureOut">
              <a:rPr lang="nl-NL" smtClean="0"/>
              <a:t>31-05-2023</a:t>
            </a:fld>
            <a:endParaRPr lang="nl-NL"/>
          </a:p>
        </p:txBody>
      </p:sp>
      <p:sp>
        <p:nvSpPr>
          <p:cNvPr id="6" name="Tijdelijke aanduiding voor voettekst 5">
            <a:extLst>
              <a:ext uri="{FF2B5EF4-FFF2-40B4-BE49-F238E27FC236}">
                <a16:creationId xmlns:a16="http://schemas.microsoft.com/office/drawing/2014/main" id="{C5CE2E17-A2B6-5580-AEDD-251B8C7C33F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A4B40FF-D48F-22B0-5982-A00ADA61B025}"/>
              </a:ext>
            </a:extLst>
          </p:cNvPr>
          <p:cNvSpPr>
            <a:spLocks noGrp="1"/>
          </p:cNvSpPr>
          <p:nvPr>
            <p:ph type="sldNum" sz="quarter" idx="12"/>
          </p:nvPr>
        </p:nvSpPr>
        <p:spPr/>
        <p:txBody>
          <a:bodyPr/>
          <a:lstStyle/>
          <a:p>
            <a:fld id="{4D012A85-C4B2-A949-9BDF-40DD4249A9D4}" type="slidenum">
              <a:rPr lang="nl-NL" smtClean="0"/>
              <a:t>‹nr.›</a:t>
            </a:fld>
            <a:endParaRPr lang="nl-NL"/>
          </a:p>
        </p:txBody>
      </p:sp>
    </p:spTree>
    <p:extLst>
      <p:ext uri="{BB962C8B-B14F-4D97-AF65-F5344CB8AC3E}">
        <p14:creationId xmlns:p14="http://schemas.microsoft.com/office/powerpoint/2010/main" val="3173985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4736A2-21DF-17BE-F9C0-4230946B7EDA}"/>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CF55156F-24FF-04B5-FCDB-477CD31263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59F074BE-2DDD-6684-7B73-0114C24F87E2}"/>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F0CC1932-9E76-8721-4C63-EEA5AD85A6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534CD5F9-6A8B-2EAA-101C-6CD85461424C}"/>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0ADE152A-F200-5DA8-CDAF-6C55E29389AB}"/>
              </a:ext>
            </a:extLst>
          </p:cNvPr>
          <p:cNvSpPr>
            <a:spLocks noGrp="1"/>
          </p:cNvSpPr>
          <p:nvPr>
            <p:ph type="dt" sz="half" idx="10"/>
          </p:nvPr>
        </p:nvSpPr>
        <p:spPr/>
        <p:txBody>
          <a:bodyPr/>
          <a:lstStyle/>
          <a:p>
            <a:fld id="{562878D9-02A7-C949-9E21-19152F2323B2}" type="datetimeFigureOut">
              <a:rPr lang="nl-NL" smtClean="0"/>
              <a:t>31-05-2023</a:t>
            </a:fld>
            <a:endParaRPr lang="nl-NL"/>
          </a:p>
        </p:txBody>
      </p:sp>
      <p:sp>
        <p:nvSpPr>
          <p:cNvPr id="8" name="Tijdelijke aanduiding voor voettekst 7">
            <a:extLst>
              <a:ext uri="{FF2B5EF4-FFF2-40B4-BE49-F238E27FC236}">
                <a16:creationId xmlns:a16="http://schemas.microsoft.com/office/drawing/2014/main" id="{84D8A76E-408D-C95C-5DDC-776942AB810F}"/>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504499B1-5497-5D0A-DD88-54B35C00EE7F}"/>
              </a:ext>
            </a:extLst>
          </p:cNvPr>
          <p:cNvSpPr>
            <a:spLocks noGrp="1"/>
          </p:cNvSpPr>
          <p:nvPr>
            <p:ph type="sldNum" sz="quarter" idx="12"/>
          </p:nvPr>
        </p:nvSpPr>
        <p:spPr/>
        <p:txBody>
          <a:bodyPr/>
          <a:lstStyle/>
          <a:p>
            <a:fld id="{4D012A85-C4B2-A949-9BDF-40DD4249A9D4}" type="slidenum">
              <a:rPr lang="nl-NL" smtClean="0"/>
              <a:t>‹nr.›</a:t>
            </a:fld>
            <a:endParaRPr lang="nl-NL"/>
          </a:p>
        </p:txBody>
      </p:sp>
    </p:spTree>
    <p:extLst>
      <p:ext uri="{BB962C8B-B14F-4D97-AF65-F5344CB8AC3E}">
        <p14:creationId xmlns:p14="http://schemas.microsoft.com/office/powerpoint/2010/main" val="434333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15BAF2-6B3C-1FD6-F8FF-91006FD4AA9A}"/>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B7EBC1BC-CE15-B316-503A-5342C652EE84}"/>
              </a:ext>
            </a:extLst>
          </p:cNvPr>
          <p:cNvSpPr>
            <a:spLocks noGrp="1"/>
          </p:cNvSpPr>
          <p:nvPr>
            <p:ph type="dt" sz="half" idx="10"/>
          </p:nvPr>
        </p:nvSpPr>
        <p:spPr/>
        <p:txBody>
          <a:bodyPr/>
          <a:lstStyle/>
          <a:p>
            <a:fld id="{562878D9-02A7-C949-9E21-19152F2323B2}" type="datetimeFigureOut">
              <a:rPr lang="nl-NL" smtClean="0"/>
              <a:t>31-05-2023</a:t>
            </a:fld>
            <a:endParaRPr lang="nl-NL"/>
          </a:p>
        </p:txBody>
      </p:sp>
      <p:sp>
        <p:nvSpPr>
          <p:cNvPr id="4" name="Tijdelijke aanduiding voor voettekst 3">
            <a:extLst>
              <a:ext uri="{FF2B5EF4-FFF2-40B4-BE49-F238E27FC236}">
                <a16:creationId xmlns:a16="http://schemas.microsoft.com/office/drawing/2014/main" id="{5CFA8EB2-EE01-64B5-45C7-158046942D7E}"/>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AFA64BA-DE57-3E7D-C83A-A1D3315E83B3}"/>
              </a:ext>
            </a:extLst>
          </p:cNvPr>
          <p:cNvSpPr>
            <a:spLocks noGrp="1"/>
          </p:cNvSpPr>
          <p:nvPr>
            <p:ph type="sldNum" sz="quarter" idx="12"/>
          </p:nvPr>
        </p:nvSpPr>
        <p:spPr/>
        <p:txBody>
          <a:bodyPr/>
          <a:lstStyle/>
          <a:p>
            <a:fld id="{4D012A85-C4B2-A949-9BDF-40DD4249A9D4}" type="slidenum">
              <a:rPr lang="nl-NL" smtClean="0"/>
              <a:t>‹nr.›</a:t>
            </a:fld>
            <a:endParaRPr lang="nl-NL"/>
          </a:p>
        </p:txBody>
      </p:sp>
    </p:spTree>
    <p:extLst>
      <p:ext uri="{BB962C8B-B14F-4D97-AF65-F5344CB8AC3E}">
        <p14:creationId xmlns:p14="http://schemas.microsoft.com/office/powerpoint/2010/main" val="3785977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E6323BC0-BC06-90EA-4A63-F1C458D31973}"/>
              </a:ext>
            </a:extLst>
          </p:cNvPr>
          <p:cNvSpPr>
            <a:spLocks noGrp="1"/>
          </p:cNvSpPr>
          <p:nvPr>
            <p:ph type="dt" sz="half" idx="10"/>
          </p:nvPr>
        </p:nvSpPr>
        <p:spPr/>
        <p:txBody>
          <a:bodyPr/>
          <a:lstStyle/>
          <a:p>
            <a:fld id="{562878D9-02A7-C949-9E21-19152F2323B2}" type="datetimeFigureOut">
              <a:rPr lang="nl-NL" smtClean="0"/>
              <a:t>31-05-2023</a:t>
            </a:fld>
            <a:endParaRPr lang="nl-NL"/>
          </a:p>
        </p:txBody>
      </p:sp>
      <p:sp>
        <p:nvSpPr>
          <p:cNvPr id="3" name="Tijdelijke aanduiding voor voettekst 2">
            <a:extLst>
              <a:ext uri="{FF2B5EF4-FFF2-40B4-BE49-F238E27FC236}">
                <a16:creationId xmlns:a16="http://schemas.microsoft.com/office/drawing/2014/main" id="{3CD05985-024D-906B-B223-6E7DEAFB22E6}"/>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C8E65BC0-BBB4-41AF-DAFF-044455D2B963}"/>
              </a:ext>
            </a:extLst>
          </p:cNvPr>
          <p:cNvSpPr>
            <a:spLocks noGrp="1"/>
          </p:cNvSpPr>
          <p:nvPr>
            <p:ph type="sldNum" sz="quarter" idx="12"/>
          </p:nvPr>
        </p:nvSpPr>
        <p:spPr/>
        <p:txBody>
          <a:bodyPr/>
          <a:lstStyle/>
          <a:p>
            <a:fld id="{4D012A85-C4B2-A949-9BDF-40DD4249A9D4}" type="slidenum">
              <a:rPr lang="nl-NL" smtClean="0"/>
              <a:t>‹nr.›</a:t>
            </a:fld>
            <a:endParaRPr lang="nl-NL"/>
          </a:p>
        </p:txBody>
      </p:sp>
    </p:spTree>
    <p:extLst>
      <p:ext uri="{BB962C8B-B14F-4D97-AF65-F5344CB8AC3E}">
        <p14:creationId xmlns:p14="http://schemas.microsoft.com/office/powerpoint/2010/main" val="649514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CB015B-C3AD-A606-D804-E5FA513F29C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946347AB-8128-E9FC-CE70-E7EC655376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CBB07A64-7CC7-9F14-74CD-574AF3B092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D7E3A7C-6D35-05B4-FF31-56CB172DE596}"/>
              </a:ext>
            </a:extLst>
          </p:cNvPr>
          <p:cNvSpPr>
            <a:spLocks noGrp="1"/>
          </p:cNvSpPr>
          <p:nvPr>
            <p:ph type="dt" sz="half" idx="10"/>
          </p:nvPr>
        </p:nvSpPr>
        <p:spPr/>
        <p:txBody>
          <a:bodyPr/>
          <a:lstStyle/>
          <a:p>
            <a:fld id="{562878D9-02A7-C949-9E21-19152F2323B2}" type="datetimeFigureOut">
              <a:rPr lang="nl-NL" smtClean="0"/>
              <a:t>31-05-2023</a:t>
            </a:fld>
            <a:endParaRPr lang="nl-NL"/>
          </a:p>
        </p:txBody>
      </p:sp>
      <p:sp>
        <p:nvSpPr>
          <p:cNvPr id="6" name="Tijdelijke aanduiding voor voettekst 5">
            <a:extLst>
              <a:ext uri="{FF2B5EF4-FFF2-40B4-BE49-F238E27FC236}">
                <a16:creationId xmlns:a16="http://schemas.microsoft.com/office/drawing/2014/main" id="{246082EC-F6A8-CB8F-23A6-BEC7B8CEEFB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B8FA850-117A-D58A-7E6D-C504D24FB7CA}"/>
              </a:ext>
            </a:extLst>
          </p:cNvPr>
          <p:cNvSpPr>
            <a:spLocks noGrp="1"/>
          </p:cNvSpPr>
          <p:nvPr>
            <p:ph type="sldNum" sz="quarter" idx="12"/>
          </p:nvPr>
        </p:nvSpPr>
        <p:spPr/>
        <p:txBody>
          <a:bodyPr/>
          <a:lstStyle/>
          <a:p>
            <a:fld id="{4D012A85-C4B2-A949-9BDF-40DD4249A9D4}" type="slidenum">
              <a:rPr lang="nl-NL" smtClean="0"/>
              <a:t>‹nr.›</a:t>
            </a:fld>
            <a:endParaRPr lang="nl-NL"/>
          </a:p>
        </p:txBody>
      </p:sp>
    </p:spTree>
    <p:extLst>
      <p:ext uri="{BB962C8B-B14F-4D97-AF65-F5344CB8AC3E}">
        <p14:creationId xmlns:p14="http://schemas.microsoft.com/office/powerpoint/2010/main" val="4278372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D55D3E-A5FF-C954-41E2-886DFEC3A82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159820F6-D69C-0702-33E6-2E84BCD938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B8D23D4B-2CC6-5892-0FA1-2AB8D02EB0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B5EAF63-F0AC-F8A5-2423-8B78C13B4A1F}"/>
              </a:ext>
            </a:extLst>
          </p:cNvPr>
          <p:cNvSpPr>
            <a:spLocks noGrp="1"/>
          </p:cNvSpPr>
          <p:nvPr>
            <p:ph type="dt" sz="half" idx="10"/>
          </p:nvPr>
        </p:nvSpPr>
        <p:spPr/>
        <p:txBody>
          <a:bodyPr/>
          <a:lstStyle/>
          <a:p>
            <a:fld id="{562878D9-02A7-C949-9E21-19152F2323B2}" type="datetimeFigureOut">
              <a:rPr lang="nl-NL" smtClean="0"/>
              <a:t>31-05-2023</a:t>
            </a:fld>
            <a:endParaRPr lang="nl-NL"/>
          </a:p>
        </p:txBody>
      </p:sp>
      <p:sp>
        <p:nvSpPr>
          <p:cNvPr id="6" name="Tijdelijke aanduiding voor voettekst 5">
            <a:extLst>
              <a:ext uri="{FF2B5EF4-FFF2-40B4-BE49-F238E27FC236}">
                <a16:creationId xmlns:a16="http://schemas.microsoft.com/office/drawing/2014/main" id="{E631240F-E1D8-24E7-463A-4DEBA74D214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6BA5EF9-5470-B70C-063A-64C2E44A5D8D}"/>
              </a:ext>
            </a:extLst>
          </p:cNvPr>
          <p:cNvSpPr>
            <a:spLocks noGrp="1"/>
          </p:cNvSpPr>
          <p:nvPr>
            <p:ph type="sldNum" sz="quarter" idx="12"/>
          </p:nvPr>
        </p:nvSpPr>
        <p:spPr/>
        <p:txBody>
          <a:bodyPr/>
          <a:lstStyle/>
          <a:p>
            <a:fld id="{4D012A85-C4B2-A949-9BDF-40DD4249A9D4}" type="slidenum">
              <a:rPr lang="nl-NL" smtClean="0"/>
              <a:t>‹nr.›</a:t>
            </a:fld>
            <a:endParaRPr lang="nl-NL"/>
          </a:p>
        </p:txBody>
      </p:sp>
    </p:spTree>
    <p:extLst>
      <p:ext uri="{BB962C8B-B14F-4D97-AF65-F5344CB8AC3E}">
        <p14:creationId xmlns:p14="http://schemas.microsoft.com/office/powerpoint/2010/main" val="827323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3C2394B-DC39-F345-EC33-4A63F53AB6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CEF5FE01-B25C-E448-61DA-E827F0C965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BD41552-5676-AB5D-AE38-6E33AC82B5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2878D9-02A7-C949-9E21-19152F2323B2}" type="datetimeFigureOut">
              <a:rPr lang="nl-NL" smtClean="0"/>
              <a:t>31-05-2023</a:t>
            </a:fld>
            <a:endParaRPr lang="nl-NL"/>
          </a:p>
        </p:txBody>
      </p:sp>
      <p:sp>
        <p:nvSpPr>
          <p:cNvPr id="5" name="Tijdelijke aanduiding voor voettekst 4">
            <a:extLst>
              <a:ext uri="{FF2B5EF4-FFF2-40B4-BE49-F238E27FC236}">
                <a16:creationId xmlns:a16="http://schemas.microsoft.com/office/drawing/2014/main" id="{1775B8D5-40C1-DB20-D96C-C079E7EA8A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31025E58-A066-3E3B-0B85-EC604F53FD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012A85-C4B2-A949-9BDF-40DD4249A9D4}" type="slidenum">
              <a:rPr lang="nl-NL" smtClean="0"/>
              <a:t>‹nr.›</a:t>
            </a:fld>
            <a:endParaRPr lang="nl-NL"/>
          </a:p>
        </p:txBody>
      </p:sp>
    </p:spTree>
    <p:extLst>
      <p:ext uri="{BB962C8B-B14F-4D97-AF65-F5344CB8AC3E}">
        <p14:creationId xmlns:p14="http://schemas.microsoft.com/office/powerpoint/2010/main" val="2059775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esigaretshop.nl/zitten-er-gevaarlijke-stoffen-in-e-sigaretten"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www.jellinek.nl/vraag-antwoord/wat-zijn-de-effecten-van-nicotine/"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7C609FD7-1054-43DE-2CB0-457A0F9B0733}"/>
              </a:ext>
            </a:extLst>
          </p:cNvPr>
          <p:cNvSpPr txBox="1"/>
          <p:nvPr/>
        </p:nvSpPr>
        <p:spPr>
          <a:xfrm>
            <a:off x="2002220" y="650905"/>
            <a:ext cx="8187559" cy="1015663"/>
          </a:xfrm>
          <a:prstGeom prst="rect">
            <a:avLst/>
          </a:prstGeom>
          <a:noFill/>
        </p:spPr>
        <p:txBody>
          <a:bodyPr wrap="square">
            <a:spAutoFit/>
          </a:bodyPr>
          <a:lstStyle/>
          <a:p>
            <a:r>
              <a:rPr lang="nl-NL" sz="6000" dirty="0">
                <a:effectLst/>
                <a:latin typeface="Arial" panose="020B0604020202020204" pitchFamily="34" charset="0"/>
                <a:cs typeface="Arial" panose="020B0604020202020204" pitchFamily="34" charset="0"/>
              </a:rPr>
              <a:t>Zien </a:t>
            </a:r>
            <a:r>
              <a:rPr lang="nl-NL" sz="6000" dirty="0" err="1">
                <a:effectLst/>
                <a:latin typeface="Arial" panose="020B0604020202020204" pitchFamily="34" charset="0"/>
                <a:cs typeface="Arial" panose="020B0604020202020204" pitchFamily="34" charset="0"/>
              </a:rPr>
              <a:t>vapen</a:t>
            </a:r>
            <a:r>
              <a:rPr lang="nl-NL" sz="6000" dirty="0">
                <a:effectLst/>
                <a:latin typeface="Arial" panose="020B0604020202020204" pitchFamily="34" charset="0"/>
                <a:cs typeface="Arial" panose="020B0604020202020204" pitchFamily="34" charset="0"/>
              </a:rPr>
              <a:t> doet </a:t>
            </a:r>
            <a:r>
              <a:rPr lang="nl-NL" sz="6000" dirty="0" err="1">
                <a:effectLst/>
                <a:latin typeface="Arial" panose="020B0604020202020204" pitchFamily="34" charset="0"/>
                <a:cs typeface="Arial" panose="020B0604020202020204" pitchFamily="34" charset="0"/>
              </a:rPr>
              <a:t>vapen</a:t>
            </a:r>
            <a:endParaRPr lang="nl-NL" sz="6000" dirty="0">
              <a:effectLst/>
              <a:latin typeface="Arial" panose="020B0604020202020204" pitchFamily="34" charset="0"/>
              <a:cs typeface="Arial" panose="020B0604020202020204" pitchFamily="34" charset="0"/>
            </a:endParaRPr>
          </a:p>
        </p:txBody>
      </p:sp>
      <p:sp>
        <p:nvSpPr>
          <p:cNvPr id="7" name="Tekstvak 6">
            <a:extLst>
              <a:ext uri="{FF2B5EF4-FFF2-40B4-BE49-F238E27FC236}">
                <a16:creationId xmlns:a16="http://schemas.microsoft.com/office/drawing/2014/main" id="{A5DA17AD-56F5-3321-84E0-9243D1B0632B}"/>
              </a:ext>
            </a:extLst>
          </p:cNvPr>
          <p:cNvSpPr txBox="1"/>
          <p:nvPr/>
        </p:nvSpPr>
        <p:spPr>
          <a:xfrm>
            <a:off x="3142592" y="5988297"/>
            <a:ext cx="5906814" cy="646331"/>
          </a:xfrm>
          <a:prstGeom prst="rect">
            <a:avLst/>
          </a:prstGeom>
          <a:noFill/>
        </p:spPr>
        <p:txBody>
          <a:bodyPr wrap="square">
            <a:spAutoFit/>
          </a:bodyPr>
          <a:lstStyle/>
          <a:p>
            <a:r>
              <a:rPr lang="nl-NL" dirty="0">
                <a:effectLst/>
                <a:latin typeface="Helvetica Neue" panose="02000503000000020004" pitchFamily="2" charset="0"/>
              </a:rPr>
              <a:t>elektrisch </a:t>
            </a:r>
            <a:r>
              <a:rPr lang="nl-NL" dirty="0">
                <a:latin typeface="Helvetica Neue" panose="02000503000000020004" pitchFamily="2" charset="0"/>
              </a:rPr>
              <a:t>sigaret</a:t>
            </a:r>
            <a:r>
              <a:rPr lang="nl-NL" dirty="0">
                <a:effectLst/>
                <a:latin typeface="Helvetica Neue" panose="02000503000000020004" pitchFamily="2" charset="0"/>
              </a:rPr>
              <a:t> is niet zonder </a:t>
            </a:r>
            <a:r>
              <a:rPr lang="nl-NL" dirty="0">
                <a:solidFill>
                  <a:srgbClr val="DCA10D"/>
                </a:solidFill>
                <a:effectLst/>
                <a:latin typeface="Helvetica Neue" panose="02000503000000020004" pitchFamily="2" charset="0"/>
                <a:hlinkClick r:id="rId2"/>
              </a:rPr>
              <a:t>gevaren</a:t>
            </a:r>
            <a:r>
              <a:rPr lang="nl-NL" dirty="0">
                <a:effectLst/>
                <a:latin typeface="Helvetica Neue" panose="02000503000000020004" pitchFamily="2" charset="0"/>
              </a:rPr>
              <a:t>, maar wel veel minder schadelijk zou zijn dan een normale sigaret</a:t>
            </a:r>
          </a:p>
        </p:txBody>
      </p:sp>
      <p:pic>
        <p:nvPicPr>
          <p:cNvPr id="8" name="Afbeelding 7">
            <a:extLst>
              <a:ext uri="{FF2B5EF4-FFF2-40B4-BE49-F238E27FC236}">
                <a16:creationId xmlns:a16="http://schemas.microsoft.com/office/drawing/2014/main" id="{AC9C3CBE-1871-47F3-B09C-58410E36E997}"/>
              </a:ext>
            </a:extLst>
          </p:cNvPr>
          <p:cNvPicPr>
            <a:picLocks noChangeAspect="1"/>
          </p:cNvPicPr>
          <p:nvPr/>
        </p:nvPicPr>
        <p:blipFill>
          <a:blip r:embed="rId3"/>
          <a:stretch>
            <a:fillRect/>
          </a:stretch>
        </p:blipFill>
        <p:spPr>
          <a:xfrm>
            <a:off x="3029607" y="2018568"/>
            <a:ext cx="5809593" cy="3617729"/>
          </a:xfrm>
          <a:prstGeom prst="rect">
            <a:avLst/>
          </a:prstGeom>
        </p:spPr>
      </p:pic>
    </p:spTree>
    <p:extLst>
      <p:ext uri="{BB962C8B-B14F-4D97-AF65-F5344CB8AC3E}">
        <p14:creationId xmlns:p14="http://schemas.microsoft.com/office/powerpoint/2010/main" val="3120059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651E12A6-9AF4-17B9-1B41-B5D39D076D09}"/>
              </a:ext>
            </a:extLst>
          </p:cNvPr>
          <p:cNvSpPr txBox="1"/>
          <p:nvPr/>
        </p:nvSpPr>
        <p:spPr>
          <a:xfrm>
            <a:off x="806668" y="1860809"/>
            <a:ext cx="10578663" cy="4832092"/>
          </a:xfrm>
          <a:prstGeom prst="rect">
            <a:avLst/>
          </a:prstGeom>
          <a:noFill/>
        </p:spPr>
        <p:txBody>
          <a:bodyPr wrap="square">
            <a:spAutoFit/>
          </a:bodyPr>
          <a:lstStyle/>
          <a:p>
            <a:pPr marL="457200" indent="-457200">
              <a:buFont typeface="Wingdings" pitchFamily="2" charset="2"/>
              <a:buChar char="ü"/>
            </a:pPr>
            <a:r>
              <a:rPr lang="nl-NL" sz="2800" dirty="0">
                <a:effectLst/>
                <a:latin typeface="Arial" panose="020B0604020202020204" pitchFamily="34" charset="0"/>
                <a:cs typeface="Arial" panose="020B0604020202020204" pitchFamily="34" charset="0"/>
              </a:rPr>
              <a:t>Gemiddeld sterven mensen die roken tien jaar eerder dan mensen die niet roken.</a:t>
            </a:r>
          </a:p>
          <a:p>
            <a:pPr marL="457200" indent="-457200">
              <a:buFont typeface="Wingdings" pitchFamily="2" charset="2"/>
              <a:buChar char="ü"/>
            </a:pPr>
            <a:r>
              <a:rPr lang="nl-NL" sz="2800" dirty="0">
                <a:effectLst/>
                <a:latin typeface="Arial" panose="020B0604020202020204" pitchFamily="34" charset="0"/>
                <a:cs typeface="Arial" panose="020B0604020202020204" pitchFamily="34" charset="0"/>
              </a:rPr>
              <a:t>19-20.000 overlijden per jaar dus ieder half uur 1 aan een ziekte die gerelateerd is aan roken</a:t>
            </a:r>
          </a:p>
          <a:p>
            <a:pPr marL="457200" indent="-457200">
              <a:buFont typeface="Wingdings" pitchFamily="2" charset="2"/>
              <a:buChar char="ü"/>
            </a:pPr>
            <a:r>
              <a:rPr lang="nl-NL" sz="2800" dirty="0">
                <a:effectLst/>
                <a:latin typeface="Helvetica Neue" panose="02000503000000020004" pitchFamily="2" charset="0"/>
              </a:rPr>
              <a:t>Kanker in allerlei verschillende delen van het lichaam, met name in de longen, mondholte, keel, strottenhoofd, en slokdarm</a:t>
            </a:r>
            <a:r>
              <a:rPr lang="nl-NL" sz="2800">
                <a:effectLst/>
                <a:latin typeface="Helvetica Neue" panose="02000503000000020004" pitchFamily="2" charset="0"/>
              </a:rPr>
              <a:t>. </a:t>
            </a:r>
          </a:p>
          <a:p>
            <a:pPr marL="457200" indent="-457200">
              <a:buFont typeface="Wingdings" pitchFamily="2" charset="2"/>
              <a:buChar char="ü"/>
            </a:pPr>
            <a:r>
              <a:rPr lang="nl-NL" sz="2800">
                <a:effectLst/>
                <a:latin typeface="Helvetica Neue" panose="02000503000000020004" pitchFamily="2" charset="0"/>
              </a:rPr>
              <a:t>Hart- </a:t>
            </a:r>
            <a:r>
              <a:rPr lang="nl-NL" sz="2800" dirty="0">
                <a:effectLst/>
                <a:latin typeface="Helvetica Neue" panose="02000503000000020004" pitchFamily="2" charset="0"/>
              </a:rPr>
              <a:t>en vaatziekten: onder meer beroerte, hartfalen, aneurysma en coronaire hartziekten; </a:t>
            </a:r>
          </a:p>
          <a:p>
            <a:pPr marL="457200" indent="-457200">
              <a:buFont typeface="Wingdings" pitchFamily="2" charset="2"/>
              <a:buChar char="ü"/>
            </a:pPr>
            <a:r>
              <a:rPr lang="nl-NL" sz="2800" dirty="0">
                <a:effectLst/>
                <a:latin typeface="Helvetica Neue" panose="02000503000000020004" pitchFamily="2" charset="0"/>
              </a:rPr>
              <a:t>Ruim de helft van de mensen die blijft roken, sterft aan de gevolgen hiervan.</a:t>
            </a:r>
          </a:p>
        </p:txBody>
      </p:sp>
      <p:sp>
        <p:nvSpPr>
          <p:cNvPr id="6" name="Tekstvak 5">
            <a:extLst>
              <a:ext uri="{FF2B5EF4-FFF2-40B4-BE49-F238E27FC236}">
                <a16:creationId xmlns:a16="http://schemas.microsoft.com/office/drawing/2014/main" id="{91A6D579-DDAD-30A9-79D0-EC1F64BC7651}"/>
              </a:ext>
            </a:extLst>
          </p:cNvPr>
          <p:cNvSpPr txBox="1"/>
          <p:nvPr/>
        </p:nvSpPr>
        <p:spPr>
          <a:xfrm>
            <a:off x="783020" y="850602"/>
            <a:ext cx="2454165" cy="923330"/>
          </a:xfrm>
          <a:prstGeom prst="rect">
            <a:avLst/>
          </a:prstGeom>
          <a:noFill/>
        </p:spPr>
        <p:txBody>
          <a:bodyPr wrap="square">
            <a:spAutoFit/>
          </a:bodyPr>
          <a:lstStyle/>
          <a:p>
            <a:r>
              <a:rPr lang="nl-NL" sz="5400" dirty="0">
                <a:effectLst/>
                <a:latin typeface="Arial" panose="020B0604020202020204" pitchFamily="34" charset="0"/>
                <a:cs typeface="Arial" panose="020B0604020202020204" pitchFamily="34" charset="0"/>
              </a:rPr>
              <a:t>Roken:</a:t>
            </a:r>
            <a:endParaRPr lang="nl-NL" sz="5400" dirty="0"/>
          </a:p>
        </p:txBody>
      </p:sp>
    </p:spTree>
    <p:extLst>
      <p:ext uri="{BB962C8B-B14F-4D97-AF65-F5344CB8AC3E}">
        <p14:creationId xmlns:p14="http://schemas.microsoft.com/office/powerpoint/2010/main" val="2388651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06DC02C3-4EE0-F84E-0189-E5C83FBF7D9E}"/>
              </a:ext>
            </a:extLst>
          </p:cNvPr>
          <p:cNvPicPr>
            <a:picLocks noChangeAspect="1"/>
          </p:cNvPicPr>
          <p:nvPr/>
        </p:nvPicPr>
        <p:blipFill>
          <a:blip r:embed="rId2"/>
          <a:stretch>
            <a:fillRect/>
          </a:stretch>
        </p:blipFill>
        <p:spPr>
          <a:xfrm>
            <a:off x="2209800" y="737371"/>
            <a:ext cx="7772400" cy="5383258"/>
          </a:xfrm>
          <a:prstGeom prst="rect">
            <a:avLst/>
          </a:prstGeom>
        </p:spPr>
      </p:pic>
    </p:spTree>
    <p:extLst>
      <p:ext uri="{BB962C8B-B14F-4D97-AF65-F5344CB8AC3E}">
        <p14:creationId xmlns:p14="http://schemas.microsoft.com/office/powerpoint/2010/main" val="4144981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90CE812-0EC0-1644-608A-42DB1768DAB9}"/>
              </a:ext>
            </a:extLst>
          </p:cNvPr>
          <p:cNvPicPr>
            <a:picLocks noChangeAspect="1"/>
          </p:cNvPicPr>
          <p:nvPr/>
        </p:nvPicPr>
        <p:blipFill>
          <a:blip r:embed="rId2"/>
          <a:stretch>
            <a:fillRect/>
          </a:stretch>
        </p:blipFill>
        <p:spPr>
          <a:xfrm>
            <a:off x="2209800" y="3229647"/>
            <a:ext cx="7772400" cy="3488747"/>
          </a:xfrm>
          <a:prstGeom prst="rect">
            <a:avLst/>
          </a:prstGeom>
        </p:spPr>
      </p:pic>
      <p:pic>
        <p:nvPicPr>
          <p:cNvPr id="6" name="Afbeelding 5">
            <a:extLst>
              <a:ext uri="{FF2B5EF4-FFF2-40B4-BE49-F238E27FC236}">
                <a16:creationId xmlns:a16="http://schemas.microsoft.com/office/drawing/2014/main" id="{5381AA5D-0B4C-C64A-BD85-F8B6366F3EFA}"/>
              </a:ext>
            </a:extLst>
          </p:cNvPr>
          <p:cNvPicPr>
            <a:picLocks noChangeAspect="1"/>
          </p:cNvPicPr>
          <p:nvPr/>
        </p:nvPicPr>
        <p:blipFill>
          <a:blip r:embed="rId3"/>
          <a:stretch>
            <a:fillRect/>
          </a:stretch>
        </p:blipFill>
        <p:spPr>
          <a:xfrm>
            <a:off x="4095750" y="519168"/>
            <a:ext cx="4000500" cy="2603500"/>
          </a:xfrm>
          <a:prstGeom prst="rect">
            <a:avLst/>
          </a:prstGeom>
        </p:spPr>
      </p:pic>
    </p:spTree>
    <p:extLst>
      <p:ext uri="{BB962C8B-B14F-4D97-AF65-F5344CB8AC3E}">
        <p14:creationId xmlns:p14="http://schemas.microsoft.com/office/powerpoint/2010/main" val="1938799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questions.png" descr="questions.png"/>
          <p:cNvPicPr>
            <a:picLocks/>
          </p:cNvPicPr>
          <p:nvPr/>
        </p:nvPicPr>
        <p:blipFill>
          <a:blip r:embed="rId3"/>
          <a:stretch>
            <a:fillRect/>
          </a:stretch>
        </p:blipFill>
        <p:spPr>
          <a:xfrm>
            <a:off x="4459312" y="874762"/>
            <a:ext cx="3273376" cy="5108476"/>
          </a:xfrm>
          <a:prstGeom prst="rect">
            <a:avLst/>
          </a:prstGeom>
          <a:ln w="12700">
            <a:miter lim="400000"/>
          </a:ln>
          <a:effectLst>
            <a:outerShdw blurRad="355600" rotWithShape="0">
              <a:srgbClr val="000000">
                <a:alpha val="75000"/>
              </a:srgbClr>
            </a:outerShdw>
          </a:effectLst>
        </p:spPr>
      </p:pic>
      <p:sp>
        <p:nvSpPr>
          <p:cNvPr id="5" name="Rechthoek 4"/>
          <p:cNvSpPr/>
          <p:nvPr/>
        </p:nvSpPr>
        <p:spPr>
          <a:xfrm>
            <a:off x="3806100" y="6082623"/>
            <a:ext cx="4579800" cy="523220"/>
          </a:xfrm>
          <a:prstGeom prst="rect">
            <a:avLst/>
          </a:prstGeom>
        </p:spPr>
        <p:txBody>
          <a:bodyPr wrap="none">
            <a:spAutoFit/>
          </a:bodyPr>
          <a:lstStyle/>
          <a:p>
            <a:pPr algn="ctr" defTabSz="406400" hangingPunct="0">
              <a:defRPr/>
            </a:pPr>
            <a:r>
              <a:rPr lang="nl-NL" sz="2800" kern="0" dirty="0" err="1">
                <a:solidFill>
                  <a:srgbClr val="000090"/>
                </a:solidFill>
                <a:latin typeface="Arial"/>
                <a:ea typeface="ＭＳ Ｐゴシック"/>
                <a:cs typeface="Arial"/>
                <a:sym typeface="Gill Sans"/>
              </a:rPr>
              <a:t>d.gommers@erasmusmc.nl</a:t>
            </a:r>
            <a:endParaRPr lang="nl-NL" sz="2800" kern="0" dirty="0">
              <a:solidFill>
                <a:srgbClr val="000000"/>
              </a:solidFill>
              <a:latin typeface="Arial"/>
              <a:ea typeface="ＭＳ Ｐゴシック"/>
              <a:sym typeface="Gill Sans"/>
            </a:endParaRPr>
          </a:p>
        </p:txBody>
      </p:sp>
    </p:spTree>
    <p:extLst>
      <p:ext uri="{BB962C8B-B14F-4D97-AF65-F5344CB8AC3E}">
        <p14:creationId xmlns:p14="http://schemas.microsoft.com/office/powerpoint/2010/main" val="451206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76E4D543-C563-1B85-C793-C5C022C6D6E3}"/>
              </a:ext>
            </a:extLst>
          </p:cNvPr>
          <p:cNvSpPr txBox="1"/>
          <p:nvPr/>
        </p:nvSpPr>
        <p:spPr>
          <a:xfrm>
            <a:off x="617482" y="1659285"/>
            <a:ext cx="10957035" cy="3539430"/>
          </a:xfrm>
          <a:prstGeom prst="rect">
            <a:avLst/>
          </a:prstGeom>
          <a:noFill/>
        </p:spPr>
        <p:txBody>
          <a:bodyPr wrap="square">
            <a:spAutoFit/>
          </a:bodyPr>
          <a:lstStyle/>
          <a:p>
            <a:pPr marL="571500" indent="-571500">
              <a:buFont typeface="Wingdings" pitchFamily="2" charset="2"/>
              <a:buChar char="ü"/>
            </a:pPr>
            <a:r>
              <a:rPr lang="nl-NL" sz="2800" dirty="0">
                <a:effectLst/>
                <a:latin typeface="Arial" panose="020B0604020202020204" pitchFamily="34" charset="0"/>
                <a:cs typeface="Arial" panose="020B0604020202020204" pitchFamily="34" charset="0"/>
              </a:rPr>
              <a:t>Een e-sigaret verdampt een vloeistof met smaak- en andere stoffen. </a:t>
            </a:r>
          </a:p>
          <a:p>
            <a:pPr marL="571500" indent="-571500">
              <a:buFont typeface="Wingdings" pitchFamily="2" charset="2"/>
              <a:buChar char="ü"/>
            </a:pPr>
            <a:r>
              <a:rPr lang="nl-NL" sz="2800" dirty="0">
                <a:effectLst/>
                <a:latin typeface="Arial" panose="020B0604020202020204" pitchFamily="34" charset="0"/>
                <a:cs typeface="Arial" panose="020B0604020202020204" pitchFamily="34" charset="0"/>
              </a:rPr>
              <a:t>Deze damp wordt geïnhaleerd (</a:t>
            </a:r>
            <a:r>
              <a:rPr lang="nl-NL" sz="2800" i="1" dirty="0" err="1">
                <a:effectLst/>
                <a:latin typeface="Arial" panose="020B0604020202020204" pitchFamily="34" charset="0"/>
                <a:cs typeface="Arial" panose="020B0604020202020204" pitchFamily="34" charset="0"/>
              </a:rPr>
              <a:t>vapen</a:t>
            </a:r>
            <a:r>
              <a:rPr lang="nl-NL" sz="2800" dirty="0">
                <a:effectLst/>
                <a:latin typeface="Arial" panose="020B0604020202020204" pitchFamily="34" charset="0"/>
                <a:cs typeface="Arial" panose="020B0604020202020204" pitchFamily="34" charset="0"/>
              </a:rPr>
              <a:t>). </a:t>
            </a:r>
          </a:p>
          <a:p>
            <a:pPr marL="571500" indent="-571500">
              <a:buFont typeface="Wingdings" pitchFamily="2" charset="2"/>
              <a:buChar char="ü"/>
            </a:pPr>
            <a:r>
              <a:rPr lang="nl-NL" sz="2800" dirty="0">
                <a:effectLst/>
                <a:latin typeface="Arial" panose="020B0604020202020204" pitchFamily="34" charset="0"/>
                <a:cs typeface="Arial" panose="020B0604020202020204" pitchFamily="34" charset="0"/>
              </a:rPr>
              <a:t>De vloeistof bevat geen tabak, maar bijna altijd wel nicotine. </a:t>
            </a:r>
          </a:p>
          <a:p>
            <a:pPr marL="571500" indent="-571500">
              <a:buFont typeface="Wingdings" pitchFamily="2" charset="2"/>
              <a:buChar char="ü"/>
            </a:pPr>
            <a:r>
              <a:rPr lang="nl-NL" sz="2800" dirty="0">
                <a:effectLst/>
                <a:latin typeface="Arial" panose="020B0604020202020204" pitchFamily="34" charset="0"/>
                <a:cs typeface="Arial" panose="020B0604020202020204" pitchFamily="34" charset="0"/>
              </a:rPr>
              <a:t>E-sigaretten zijn verkrijgbaar in allerlei modellen en smaken, en dat maakt ze hip. </a:t>
            </a:r>
          </a:p>
          <a:p>
            <a:pPr marL="571500" indent="-571500">
              <a:buFont typeface="Wingdings" pitchFamily="2" charset="2"/>
              <a:buChar char="ü"/>
            </a:pPr>
            <a:r>
              <a:rPr lang="nl-NL" sz="2800" dirty="0">
                <a:effectLst/>
                <a:latin typeface="Arial" panose="020B0604020202020204" pitchFamily="34" charset="0"/>
                <a:cs typeface="Arial" panose="020B0604020202020204" pitchFamily="34" charset="0"/>
              </a:rPr>
              <a:t>Je moet echt specifiek vragen naar een </a:t>
            </a:r>
            <a:r>
              <a:rPr lang="nl-NL" sz="2800" dirty="0" err="1">
                <a:effectLst/>
                <a:latin typeface="Arial" panose="020B0604020202020204" pitchFamily="34" charset="0"/>
                <a:cs typeface="Arial" panose="020B0604020202020204" pitchFamily="34" charset="0"/>
              </a:rPr>
              <a:t>vape</a:t>
            </a:r>
            <a:r>
              <a:rPr lang="nl-NL" sz="2800" dirty="0">
                <a:effectLst/>
                <a:latin typeface="Arial" panose="020B0604020202020204" pitchFamily="34" charset="0"/>
                <a:cs typeface="Arial" panose="020B0604020202020204" pitchFamily="34" charset="0"/>
              </a:rPr>
              <a:t> ZONDER nicotine, (standaard is met nicotine). </a:t>
            </a:r>
          </a:p>
        </p:txBody>
      </p:sp>
      <p:sp>
        <p:nvSpPr>
          <p:cNvPr id="6" name="Tekstvak 5">
            <a:extLst>
              <a:ext uri="{FF2B5EF4-FFF2-40B4-BE49-F238E27FC236}">
                <a16:creationId xmlns:a16="http://schemas.microsoft.com/office/drawing/2014/main" id="{A7D5DB49-22CC-AF26-01FF-6806673A1DC2}"/>
              </a:ext>
            </a:extLst>
          </p:cNvPr>
          <p:cNvSpPr txBox="1"/>
          <p:nvPr/>
        </p:nvSpPr>
        <p:spPr>
          <a:xfrm>
            <a:off x="617482" y="587844"/>
            <a:ext cx="3079531" cy="923330"/>
          </a:xfrm>
          <a:prstGeom prst="rect">
            <a:avLst/>
          </a:prstGeom>
          <a:noFill/>
        </p:spPr>
        <p:txBody>
          <a:bodyPr wrap="square">
            <a:spAutoFit/>
          </a:bodyPr>
          <a:lstStyle/>
          <a:p>
            <a:r>
              <a:rPr lang="nl-NL" sz="5400" dirty="0" err="1">
                <a:effectLst/>
                <a:latin typeface="Arial" panose="020B0604020202020204" pitchFamily="34" charset="0"/>
                <a:cs typeface="Arial" panose="020B0604020202020204" pitchFamily="34" charset="0"/>
              </a:rPr>
              <a:t>Vapen</a:t>
            </a:r>
            <a:r>
              <a:rPr lang="nl-NL" sz="5400" dirty="0">
                <a:effectLst/>
                <a:latin typeface="Arial" panose="020B0604020202020204" pitchFamily="34" charset="0"/>
                <a:cs typeface="Arial" panose="020B0604020202020204" pitchFamily="34" charset="0"/>
              </a:rPr>
              <a:t>:</a:t>
            </a:r>
            <a:endParaRPr lang="nl-NL" sz="5400" dirty="0"/>
          </a:p>
        </p:txBody>
      </p:sp>
    </p:spTree>
    <p:extLst>
      <p:ext uri="{BB962C8B-B14F-4D97-AF65-F5344CB8AC3E}">
        <p14:creationId xmlns:p14="http://schemas.microsoft.com/office/powerpoint/2010/main" val="2719415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81C7F9D5-482E-D979-02DF-4AFB2D0B5DD3}"/>
              </a:ext>
            </a:extLst>
          </p:cNvPr>
          <p:cNvSpPr txBox="1"/>
          <p:nvPr/>
        </p:nvSpPr>
        <p:spPr>
          <a:xfrm>
            <a:off x="856593" y="2305615"/>
            <a:ext cx="10988566" cy="2246769"/>
          </a:xfrm>
          <a:prstGeom prst="rect">
            <a:avLst/>
          </a:prstGeom>
          <a:noFill/>
        </p:spPr>
        <p:txBody>
          <a:bodyPr wrap="square">
            <a:spAutoFit/>
          </a:bodyPr>
          <a:lstStyle/>
          <a:p>
            <a:pPr marL="285750" indent="-285750">
              <a:buFont typeface="Wingdings" pitchFamily="2" charset="2"/>
              <a:buChar char="ü"/>
            </a:pPr>
            <a:r>
              <a:rPr lang="nl-NL" sz="2800" dirty="0">
                <a:latin typeface="Arial" panose="020B0604020202020204" pitchFamily="34" charset="0"/>
                <a:cs typeface="Arial" panose="020B0604020202020204" pitchFamily="34" charset="0"/>
              </a:rPr>
              <a:t>H</a:t>
            </a:r>
            <a:r>
              <a:rPr lang="nl-NL" sz="2800" dirty="0">
                <a:effectLst/>
                <a:latin typeface="Arial" panose="020B0604020202020204" pitchFamily="34" charset="0"/>
                <a:cs typeface="Arial" panose="020B0604020202020204" pitchFamily="34" charset="0"/>
              </a:rPr>
              <a:t>et staat wel vast dat ingrediënten in legale e-</a:t>
            </a:r>
            <a:r>
              <a:rPr lang="nl-NL" sz="2800" dirty="0" err="1">
                <a:effectLst/>
                <a:latin typeface="Arial" panose="020B0604020202020204" pitchFamily="34" charset="0"/>
                <a:cs typeface="Arial" panose="020B0604020202020204" pitchFamily="34" charset="0"/>
              </a:rPr>
              <a:t>liquids</a:t>
            </a:r>
            <a:r>
              <a:rPr lang="nl-NL" sz="2800" dirty="0">
                <a:effectLst/>
                <a:latin typeface="Arial" panose="020B0604020202020204" pitchFamily="34" charset="0"/>
                <a:cs typeface="Arial" panose="020B0604020202020204" pitchFamily="34" charset="0"/>
              </a:rPr>
              <a:t> voldoen aan alle normen op het gebied van voedselveiligheid. </a:t>
            </a:r>
            <a:endParaRPr lang="nl-NL" sz="2800" dirty="0">
              <a:latin typeface="Arial" panose="020B0604020202020204" pitchFamily="34" charset="0"/>
              <a:cs typeface="Arial" panose="020B0604020202020204" pitchFamily="34" charset="0"/>
            </a:endParaRPr>
          </a:p>
          <a:p>
            <a:pPr marL="285750" indent="-285750">
              <a:buFont typeface="Wingdings" pitchFamily="2" charset="2"/>
              <a:buChar char="ü"/>
            </a:pPr>
            <a:r>
              <a:rPr lang="nl-NL" sz="2800" dirty="0">
                <a:latin typeface="Arial" panose="020B0604020202020204" pitchFamily="34" charset="0"/>
                <a:cs typeface="Arial" panose="020B0604020202020204" pitchFamily="34" charset="0"/>
              </a:rPr>
              <a:t>V</a:t>
            </a:r>
            <a:r>
              <a:rPr lang="nl-NL" sz="2800" dirty="0">
                <a:effectLst/>
                <a:latin typeface="Arial" panose="020B0604020202020204" pitchFamily="34" charset="0"/>
                <a:cs typeface="Arial" panose="020B0604020202020204" pitchFamily="34" charset="0"/>
              </a:rPr>
              <a:t>eel smaakstoffen -&gt; weten van de meeste niet zo goed wat het effect is op de longen. </a:t>
            </a:r>
          </a:p>
          <a:p>
            <a:pPr marL="285750" indent="-285750">
              <a:buFont typeface="Wingdings" pitchFamily="2" charset="2"/>
              <a:buChar char="ü"/>
            </a:pPr>
            <a:r>
              <a:rPr lang="nl-NL" sz="2800" dirty="0">
                <a:latin typeface="Arial" panose="020B0604020202020204" pitchFamily="34" charset="0"/>
                <a:cs typeface="Arial" panose="020B0604020202020204" pitchFamily="34" charset="0"/>
              </a:rPr>
              <a:t>B</a:t>
            </a:r>
            <a:r>
              <a:rPr lang="nl-NL" sz="2800" dirty="0">
                <a:effectLst/>
                <a:latin typeface="Arial" panose="020B0604020202020204" pitchFamily="34" charset="0"/>
                <a:cs typeface="Arial" panose="020B0604020202020204" pitchFamily="34" charset="0"/>
              </a:rPr>
              <a:t>otersmaakstof -&gt; geeft popcorn-long (= </a:t>
            </a:r>
            <a:r>
              <a:rPr lang="nl-NL" sz="2800" dirty="0" err="1">
                <a:effectLst/>
                <a:latin typeface="Arial" panose="020B0604020202020204" pitchFamily="34" charset="0"/>
                <a:cs typeface="Arial" panose="020B0604020202020204" pitchFamily="34" charset="0"/>
              </a:rPr>
              <a:t>bronchiolitis</a:t>
            </a:r>
            <a:r>
              <a:rPr lang="nl-NL" sz="2800" dirty="0">
                <a:effectLst/>
                <a:latin typeface="Arial" panose="020B0604020202020204" pitchFamily="34" charset="0"/>
                <a:cs typeface="Arial" panose="020B0604020202020204" pitchFamily="34" charset="0"/>
              </a:rPr>
              <a:t> </a:t>
            </a:r>
            <a:r>
              <a:rPr lang="nl-NL" sz="2800" dirty="0" err="1">
                <a:effectLst/>
                <a:latin typeface="Arial" panose="020B0604020202020204" pitchFamily="34" charset="0"/>
                <a:cs typeface="Arial" panose="020B0604020202020204" pitchFamily="34" charset="0"/>
              </a:rPr>
              <a:t>obliterans</a:t>
            </a:r>
            <a:r>
              <a:rPr lang="nl-NL" sz="2800" dirty="0">
                <a:effectLst/>
                <a:latin typeface="Arial" panose="020B0604020202020204" pitchFamily="34" charset="0"/>
                <a:cs typeface="Arial" panose="020B0604020202020204" pitchFamily="34" charset="0"/>
              </a:rPr>
              <a:t>) </a:t>
            </a:r>
          </a:p>
        </p:txBody>
      </p:sp>
      <p:sp>
        <p:nvSpPr>
          <p:cNvPr id="4" name="Tekstvak 3">
            <a:extLst>
              <a:ext uri="{FF2B5EF4-FFF2-40B4-BE49-F238E27FC236}">
                <a16:creationId xmlns:a16="http://schemas.microsoft.com/office/drawing/2014/main" id="{DEC479E3-7307-3F70-9065-6BCE31C22BA8}"/>
              </a:ext>
            </a:extLst>
          </p:cNvPr>
          <p:cNvSpPr txBox="1"/>
          <p:nvPr/>
        </p:nvSpPr>
        <p:spPr>
          <a:xfrm>
            <a:off x="856593" y="1218465"/>
            <a:ext cx="3079531" cy="923330"/>
          </a:xfrm>
          <a:prstGeom prst="rect">
            <a:avLst/>
          </a:prstGeom>
          <a:noFill/>
        </p:spPr>
        <p:txBody>
          <a:bodyPr wrap="square">
            <a:spAutoFit/>
          </a:bodyPr>
          <a:lstStyle/>
          <a:p>
            <a:r>
              <a:rPr lang="nl-NL" sz="5400" dirty="0" err="1">
                <a:effectLst/>
                <a:latin typeface="Arial" panose="020B0604020202020204" pitchFamily="34" charset="0"/>
                <a:cs typeface="Arial" panose="020B0604020202020204" pitchFamily="34" charset="0"/>
              </a:rPr>
              <a:t>Vapen</a:t>
            </a:r>
            <a:r>
              <a:rPr lang="nl-NL" sz="5400" dirty="0">
                <a:effectLst/>
                <a:latin typeface="Arial" panose="020B0604020202020204" pitchFamily="34" charset="0"/>
                <a:cs typeface="Arial" panose="020B0604020202020204" pitchFamily="34" charset="0"/>
              </a:rPr>
              <a:t>:</a:t>
            </a:r>
            <a:endParaRPr lang="nl-NL" sz="5400" dirty="0"/>
          </a:p>
        </p:txBody>
      </p:sp>
    </p:spTree>
    <p:extLst>
      <p:ext uri="{BB962C8B-B14F-4D97-AF65-F5344CB8AC3E}">
        <p14:creationId xmlns:p14="http://schemas.microsoft.com/office/powerpoint/2010/main" val="2858683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A166E06-5530-6300-B41D-F8136859A596}"/>
              </a:ext>
            </a:extLst>
          </p:cNvPr>
          <p:cNvSpPr txBox="1"/>
          <p:nvPr/>
        </p:nvSpPr>
        <p:spPr>
          <a:xfrm>
            <a:off x="1045778" y="2090172"/>
            <a:ext cx="10421007" cy="2246769"/>
          </a:xfrm>
          <a:prstGeom prst="rect">
            <a:avLst/>
          </a:prstGeom>
          <a:noFill/>
        </p:spPr>
        <p:txBody>
          <a:bodyPr wrap="square">
            <a:spAutoFit/>
          </a:bodyPr>
          <a:lstStyle/>
          <a:p>
            <a:pPr marL="457200" indent="-457200">
              <a:buFont typeface="Wingdings" pitchFamily="2" charset="2"/>
              <a:buChar char="ü"/>
            </a:pPr>
            <a:r>
              <a:rPr lang="nl-NL" sz="2800" dirty="0">
                <a:effectLst/>
                <a:latin typeface="Arial" panose="020B0604020202020204" pitchFamily="34" charset="0"/>
                <a:cs typeface="Arial" panose="020B0604020202020204" pitchFamily="34" charset="0"/>
              </a:rPr>
              <a:t>De lange termijn effecten zijn nog niet bekend omdat e-sigaretten hier niet lang genoeg voor op de markt zijn. </a:t>
            </a:r>
          </a:p>
          <a:p>
            <a:pPr marL="457200" indent="-457200">
              <a:buFont typeface="Wingdings" pitchFamily="2" charset="2"/>
              <a:buChar char="ü"/>
            </a:pPr>
            <a:r>
              <a:rPr lang="nl-NL" sz="2800" dirty="0">
                <a:effectLst/>
                <a:latin typeface="Arial" panose="020B0604020202020204" pitchFamily="34" charset="0"/>
                <a:cs typeface="Arial" panose="020B0604020202020204" pitchFamily="34" charset="0"/>
              </a:rPr>
              <a:t>Het is met name de verslavende stof nicotine die gevaarlijk is.</a:t>
            </a:r>
          </a:p>
          <a:p>
            <a:pPr marL="457200" indent="-457200">
              <a:buFont typeface="Wingdings" pitchFamily="2" charset="2"/>
              <a:buChar char="ü"/>
            </a:pPr>
            <a:r>
              <a:rPr lang="nl-NL" sz="2800" dirty="0">
                <a:effectLst/>
                <a:latin typeface="Arial" panose="020B0604020202020204" pitchFamily="34" charset="0"/>
                <a:cs typeface="Arial" panose="020B0604020202020204" pitchFamily="34" charset="0"/>
              </a:rPr>
              <a:t>Nicotine is een giftige stof. </a:t>
            </a:r>
          </a:p>
          <a:p>
            <a:pPr marL="457200" indent="-457200">
              <a:buFont typeface="Wingdings" pitchFamily="2" charset="2"/>
              <a:buChar char="ü"/>
            </a:pPr>
            <a:r>
              <a:rPr lang="nl-NL" sz="2800" dirty="0">
                <a:effectLst/>
                <a:latin typeface="Arial" panose="020B0604020202020204" pitchFamily="34" charset="0"/>
                <a:cs typeface="Arial" panose="020B0604020202020204" pitchFamily="34" charset="0"/>
              </a:rPr>
              <a:t>Het is dé verslavende (werkzame) stof in tabak. </a:t>
            </a:r>
          </a:p>
        </p:txBody>
      </p:sp>
      <p:sp>
        <p:nvSpPr>
          <p:cNvPr id="4" name="Tekstvak 3">
            <a:extLst>
              <a:ext uri="{FF2B5EF4-FFF2-40B4-BE49-F238E27FC236}">
                <a16:creationId xmlns:a16="http://schemas.microsoft.com/office/drawing/2014/main" id="{0082DCA8-2C2E-F21A-0EA6-994C148CC929}"/>
              </a:ext>
            </a:extLst>
          </p:cNvPr>
          <p:cNvSpPr txBox="1"/>
          <p:nvPr/>
        </p:nvSpPr>
        <p:spPr>
          <a:xfrm>
            <a:off x="1045779" y="924175"/>
            <a:ext cx="3079531" cy="923330"/>
          </a:xfrm>
          <a:prstGeom prst="rect">
            <a:avLst/>
          </a:prstGeom>
          <a:noFill/>
        </p:spPr>
        <p:txBody>
          <a:bodyPr wrap="square">
            <a:spAutoFit/>
          </a:bodyPr>
          <a:lstStyle/>
          <a:p>
            <a:r>
              <a:rPr lang="nl-NL" sz="5400" dirty="0">
                <a:effectLst/>
                <a:latin typeface="Arial" panose="020B0604020202020204" pitchFamily="34" charset="0"/>
                <a:cs typeface="Arial" panose="020B0604020202020204" pitchFamily="34" charset="0"/>
              </a:rPr>
              <a:t>Nicotine:</a:t>
            </a:r>
            <a:endParaRPr lang="nl-NL" sz="5400" dirty="0"/>
          </a:p>
        </p:txBody>
      </p:sp>
    </p:spTree>
    <p:extLst>
      <p:ext uri="{BB962C8B-B14F-4D97-AF65-F5344CB8AC3E}">
        <p14:creationId xmlns:p14="http://schemas.microsoft.com/office/powerpoint/2010/main" val="109497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C31D3C3A-4DC3-D058-910B-056524A9C759}"/>
              </a:ext>
            </a:extLst>
          </p:cNvPr>
          <p:cNvSpPr txBox="1"/>
          <p:nvPr/>
        </p:nvSpPr>
        <p:spPr>
          <a:xfrm>
            <a:off x="509752" y="1727658"/>
            <a:ext cx="11172496" cy="4832092"/>
          </a:xfrm>
          <a:prstGeom prst="rect">
            <a:avLst/>
          </a:prstGeom>
          <a:noFill/>
        </p:spPr>
        <p:txBody>
          <a:bodyPr wrap="square">
            <a:spAutoFit/>
          </a:bodyPr>
          <a:lstStyle/>
          <a:p>
            <a:pPr marL="457200" indent="-457200">
              <a:buFont typeface="Wingdings" pitchFamily="2" charset="2"/>
              <a:buChar char="ü"/>
            </a:pPr>
            <a:r>
              <a:rPr lang="nl-NL" sz="2800" dirty="0">
                <a:effectLst/>
                <a:latin typeface="Arial" panose="020B0604020202020204" pitchFamily="34" charset="0"/>
                <a:cs typeface="Arial" panose="020B0604020202020204" pitchFamily="34" charset="0"/>
              </a:rPr>
              <a:t>Nicotine werkt op het beloningssysteem, wat zorgt voor de verslavende werking. </a:t>
            </a:r>
          </a:p>
          <a:p>
            <a:pPr marL="457200" indent="-457200">
              <a:buFont typeface="Wingdings" pitchFamily="2" charset="2"/>
              <a:buChar char="ü"/>
            </a:pPr>
            <a:r>
              <a:rPr lang="nl-NL" sz="2800" dirty="0">
                <a:effectLst/>
                <a:latin typeface="Arial" panose="020B0604020202020204" pitchFamily="34" charset="0"/>
                <a:cs typeface="Arial" panose="020B0604020202020204" pitchFamily="34" charset="0"/>
              </a:rPr>
              <a:t>Het is een drug die heel snel </a:t>
            </a:r>
            <a:r>
              <a:rPr lang="nl-NL" sz="2800" u="sng" dirty="0">
                <a:solidFill>
                  <a:srgbClr val="DCA10D"/>
                </a:solidFill>
                <a:effectLst/>
                <a:latin typeface="Arial" panose="020B0604020202020204" pitchFamily="34" charset="0"/>
                <a:cs typeface="Arial" panose="020B0604020202020204" pitchFamily="34" charset="0"/>
                <a:hlinkClick r:id="rId2"/>
              </a:rPr>
              <a:t>effect</a:t>
            </a:r>
            <a:r>
              <a:rPr lang="nl-NL" sz="2800" dirty="0">
                <a:effectLst/>
                <a:latin typeface="Arial" panose="020B0604020202020204" pitchFamily="34" charset="0"/>
                <a:cs typeface="Arial" panose="020B0604020202020204" pitchFamily="34" charset="0"/>
              </a:rPr>
              <a:t> heeft. </a:t>
            </a:r>
          </a:p>
          <a:p>
            <a:pPr marL="457200" indent="-457200">
              <a:buFont typeface="Wingdings" pitchFamily="2" charset="2"/>
              <a:buChar char="ü"/>
            </a:pPr>
            <a:r>
              <a:rPr lang="nl-NL" sz="2800" dirty="0">
                <a:effectLst/>
                <a:latin typeface="Arial" panose="020B0604020202020204" pitchFamily="34" charset="0"/>
                <a:cs typeface="Arial" panose="020B0604020202020204" pitchFamily="34" charset="0"/>
              </a:rPr>
              <a:t>Stopt men met gebruiken, dan is het nicotinegehalte in het bloed na anderhalf uur al gehalveerd. </a:t>
            </a:r>
          </a:p>
          <a:p>
            <a:pPr marL="457200" indent="-457200">
              <a:buFont typeface="Wingdings" pitchFamily="2" charset="2"/>
              <a:buChar char="ü"/>
            </a:pPr>
            <a:r>
              <a:rPr lang="nl-NL" sz="2800" dirty="0">
                <a:effectLst/>
                <a:latin typeface="Arial" panose="020B0604020202020204" pitchFamily="34" charset="0"/>
                <a:cs typeface="Arial" panose="020B0604020202020204" pitchFamily="34" charset="0"/>
              </a:rPr>
              <a:t>Dit maakt dat de gebruiker een leeg, onrustig gevoel krijgt. </a:t>
            </a:r>
          </a:p>
          <a:p>
            <a:pPr marL="457200" indent="-457200">
              <a:buFont typeface="Wingdings" pitchFamily="2" charset="2"/>
              <a:buChar char="ü"/>
            </a:pPr>
            <a:r>
              <a:rPr lang="nl-NL" sz="2800" dirty="0">
                <a:effectLst/>
                <a:latin typeface="Arial" panose="020B0604020202020204" pitchFamily="34" charset="0"/>
                <a:cs typeface="Arial" panose="020B0604020202020204" pitchFamily="34" charset="0"/>
              </a:rPr>
              <a:t>Na langere tijd zonder nicotine wordt de gebruiker nerveus, onzeker, geagiteerd en geprikkeld. </a:t>
            </a:r>
          </a:p>
          <a:p>
            <a:pPr marL="457200" indent="-457200">
              <a:buFont typeface="Wingdings" pitchFamily="2" charset="2"/>
              <a:buChar char="ü"/>
            </a:pPr>
            <a:r>
              <a:rPr lang="nl-NL" sz="2800" dirty="0">
                <a:effectLst/>
                <a:latin typeface="Arial" panose="020B0604020202020204" pitchFamily="34" charset="0"/>
                <a:cs typeface="Arial" panose="020B0604020202020204" pitchFamily="34" charset="0"/>
              </a:rPr>
              <a:t>Gebruikt diegene weer nicotine, dan wordt snel nieuwe nicotine aangevoerd waardoor de vervelende gevoelens verdwijnen. De persoon voelt zich weer ontspannen.</a:t>
            </a:r>
          </a:p>
        </p:txBody>
      </p:sp>
      <p:sp>
        <p:nvSpPr>
          <p:cNvPr id="5" name="Tekstvak 4">
            <a:extLst>
              <a:ext uri="{FF2B5EF4-FFF2-40B4-BE49-F238E27FC236}">
                <a16:creationId xmlns:a16="http://schemas.microsoft.com/office/drawing/2014/main" id="{23AB40B7-BF47-664B-EA24-87E106F19E1D}"/>
              </a:ext>
            </a:extLst>
          </p:cNvPr>
          <p:cNvSpPr txBox="1"/>
          <p:nvPr/>
        </p:nvSpPr>
        <p:spPr>
          <a:xfrm>
            <a:off x="509752" y="430189"/>
            <a:ext cx="3079531" cy="923330"/>
          </a:xfrm>
          <a:prstGeom prst="rect">
            <a:avLst/>
          </a:prstGeom>
          <a:noFill/>
        </p:spPr>
        <p:txBody>
          <a:bodyPr wrap="square">
            <a:spAutoFit/>
          </a:bodyPr>
          <a:lstStyle/>
          <a:p>
            <a:r>
              <a:rPr lang="nl-NL" sz="5400" dirty="0">
                <a:effectLst/>
                <a:latin typeface="Arial" panose="020B0604020202020204" pitchFamily="34" charset="0"/>
                <a:cs typeface="Arial" panose="020B0604020202020204" pitchFamily="34" charset="0"/>
              </a:rPr>
              <a:t>Nicotine:</a:t>
            </a:r>
            <a:endParaRPr lang="nl-NL" sz="5400" dirty="0"/>
          </a:p>
        </p:txBody>
      </p:sp>
    </p:spTree>
    <p:extLst>
      <p:ext uri="{BB962C8B-B14F-4D97-AF65-F5344CB8AC3E}">
        <p14:creationId xmlns:p14="http://schemas.microsoft.com/office/powerpoint/2010/main" val="2596849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B52DB00-CD3A-0366-8BDA-10558C421A28}"/>
              </a:ext>
            </a:extLst>
          </p:cNvPr>
          <p:cNvSpPr txBox="1"/>
          <p:nvPr/>
        </p:nvSpPr>
        <p:spPr>
          <a:xfrm>
            <a:off x="625365" y="1601533"/>
            <a:ext cx="10941270" cy="4832092"/>
          </a:xfrm>
          <a:prstGeom prst="rect">
            <a:avLst/>
          </a:prstGeom>
          <a:noFill/>
        </p:spPr>
        <p:txBody>
          <a:bodyPr wrap="square">
            <a:spAutoFit/>
          </a:bodyPr>
          <a:lstStyle/>
          <a:p>
            <a:pPr marL="457200" indent="-457200">
              <a:buFont typeface="Wingdings" pitchFamily="2" charset="2"/>
              <a:buChar char="ü"/>
            </a:pPr>
            <a:r>
              <a:rPr lang="nl-NL" sz="2800" dirty="0">
                <a:effectLst/>
                <a:latin typeface="Arial" panose="020B0604020202020204" pitchFamily="34" charset="0"/>
                <a:cs typeface="Arial" panose="020B0604020202020204" pitchFamily="34" charset="0"/>
              </a:rPr>
              <a:t>Er zijn aanwijzingen dat de hersenen van jongeren gevoeliger lijken voor de belonende effecten van nicotine in vergelijking met de hersenen van volwassenen.</a:t>
            </a:r>
          </a:p>
          <a:p>
            <a:pPr marL="457200" indent="-457200">
              <a:buFont typeface="Wingdings" pitchFamily="2" charset="2"/>
              <a:buChar char="ü"/>
            </a:pPr>
            <a:r>
              <a:rPr lang="nl-NL" sz="2800" dirty="0">
                <a:latin typeface="Arial" panose="020B0604020202020204" pitchFamily="34" charset="0"/>
                <a:cs typeface="Arial" panose="020B0604020202020204" pitchFamily="34" charset="0"/>
              </a:rPr>
              <a:t>N</a:t>
            </a:r>
            <a:r>
              <a:rPr lang="nl-NL" sz="2800" dirty="0">
                <a:effectLst/>
                <a:latin typeface="Arial" panose="020B0604020202020204" pitchFamily="34" charset="0"/>
                <a:cs typeface="Arial" panose="020B0604020202020204" pitchFamily="34" charset="0"/>
              </a:rPr>
              <a:t>icotine verstoord de rijping van de hersenen bij jonge mensen. Het geeft blijvende hersenschade in het puberbrein. Door de nicotine neemt concentratievermogen af en neemt de impulsiviteit toe, waardoor de leerprestaties kunnen afnemen. </a:t>
            </a:r>
          </a:p>
          <a:p>
            <a:pPr marL="457200" indent="-457200">
              <a:buFont typeface="Wingdings" pitchFamily="2" charset="2"/>
              <a:buChar char="ü"/>
            </a:pPr>
            <a:r>
              <a:rPr lang="nl-NL" sz="2800" dirty="0">
                <a:effectLst/>
                <a:latin typeface="Arial" panose="020B0604020202020204" pitchFamily="34" charset="0"/>
                <a:cs typeface="Arial" panose="020B0604020202020204" pitchFamily="34" charset="0"/>
              </a:rPr>
              <a:t>Verder kan nicotine leiden tot hartkloppingen, duizeligheid en een hoge bloeddruk</a:t>
            </a:r>
          </a:p>
          <a:p>
            <a:pPr marL="457200" indent="-457200">
              <a:buFont typeface="Wingdings" pitchFamily="2" charset="2"/>
              <a:buChar char="ü"/>
            </a:pPr>
            <a:r>
              <a:rPr lang="nl-NL" sz="2800" dirty="0">
                <a:effectLst/>
                <a:latin typeface="Arial" panose="020B0604020202020204" pitchFamily="34" charset="0"/>
                <a:cs typeface="Arial" panose="020B0604020202020204" pitchFamily="34" charset="0"/>
              </a:rPr>
              <a:t>Leraren geven aan dat ze vaak misselijk en draaierig in de klas zitten. Soms acute </a:t>
            </a:r>
            <a:r>
              <a:rPr lang="nl-NL" sz="2800" dirty="0" err="1">
                <a:effectLst/>
                <a:latin typeface="Arial" panose="020B0604020202020204" pitchFamily="34" charset="0"/>
                <a:cs typeface="Arial" panose="020B0604020202020204" pitchFamily="34" charset="0"/>
              </a:rPr>
              <a:t>intox</a:t>
            </a:r>
            <a:r>
              <a:rPr lang="nl-NL" sz="2800" dirty="0">
                <a:effectLst/>
                <a:latin typeface="Arial" panose="020B0604020202020204" pitchFamily="34" charset="0"/>
                <a:cs typeface="Arial" panose="020B0604020202020204" pitchFamily="34" charset="0"/>
              </a:rPr>
              <a:t> verschijnselen -&gt; vallen plots van stoel. </a:t>
            </a:r>
          </a:p>
        </p:txBody>
      </p:sp>
      <p:sp>
        <p:nvSpPr>
          <p:cNvPr id="4" name="Tekstvak 3">
            <a:extLst>
              <a:ext uri="{FF2B5EF4-FFF2-40B4-BE49-F238E27FC236}">
                <a16:creationId xmlns:a16="http://schemas.microsoft.com/office/drawing/2014/main" id="{67854674-377C-4275-F3FB-7A6324599A96}"/>
              </a:ext>
            </a:extLst>
          </p:cNvPr>
          <p:cNvSpPr txBox="1"/>
          <p:nvPr/>
        </p:nvSpPr>
        <p:spPr>
          <a:xfrm>
            <a:off x="625365" y="428336"/>
            <a:ext cx="3079531" cy="923330"/>
          </a:xfrm>
          <a:prstGeom prst="rect">
            <a:avLst/>
          </a:prstGeom>
          <a:noFill/>
        </p:spPr>
        <p:txBody>
          <a:bodyPr wrap="square">
            <a:spAutoFit/>
          </a:bodyPr>
          <a:lstStyle/>
          <a:p>
            <a:r>
              <a:rPr lang="nl-NL" sz="5400" dirty="0">
                <a:effectLst/>
                <a:latin typeface="Arial" panose="020B0604020202020204" pitchFamily="34" charset="0"/>
                <a:cs typeface="Arial" panose="020B0604020202020204" pitchFamily="34" charset="0"/>
              </a:rPr>
              <a:t>Nicotine:</a:t>
            </a:r>
            <a:endParaRPr lang="nl-NL" sz="5400" dirty="0"/>
          </a:p>
        </p:txBody>
      </p:sp>
    </p:spTree>
    <p:extLst>
      <p:ext uri="{BB962C8B-B14F-4D97-AF65-F5344CB8AC3E}">
        <p14:creationId xmlns:p14="http://schemas.microsoft.com/office/powerpoint/2010/main" val="2059940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6E08DB5-B209-3517-5396-C522AC0F2711}"/>
              </a:ext>
            </a:extLst>
          </p:cNvPr>
          <p:cNvSpPr txBox="1"/>
          <p:nvPr/>
        </p:nvSpPr>
        <p:spPr>
          <a:xfrm>
            <a:off x="772510" y="2557900"/>
            <a:ext cx="10794124" cy="3108543"/>
          </a:xfrm>
          <a:prstGeom prst="rect">
            <a:avLst/>
          </a:prstGeom>
          <a:noFill/>
        </p:spPr>
        <p:txBody>
          <a:bodyPr wrap="square">
            <a:spAutoFit/>
          </a:bodyPr>
          <a:lstStyle/>
          <a:p>
            <a:pPr marL="285750" indent="-285750">
              <a:buFont typeface="Wingdings" pitchFamily="2" charset="2"/>
              <a:buChar char="ü"/>
            </a:pPr>
            <a:r>
              <a:rPr lang="nl-NL" sz="2800" dirty="0">
                <a:effectLst/>
                <a:latin typeface="Arial" panose="020B0604020202020204" pitchFamily="34" charset="0"/>
                <a:cs typeface="Arial" panose="020B0604020202020204" pitchFamily="34" charset="0"/>
              </a:rPr>
              <a:t>Nicotine-zout veel milder in de keel en daardoor juist voor kinderen. Hierdoor wordt de nicotine sneller opgenomen. Daarbij zorgt Nic Salt voor een zachtere ‘</a:t>
            </a:r>
            <a:r>
              <a:rPr lang="nl-NL" sz="2800" dirty="0" err="1">
                <a:effectLst/>
                <a:latin typeface="Arial" panose="020B0604020202020204" pitchFamily="34" charset="0"/>
                <a:cs typeface="Arial" panose="020B0604020202020204" pitchFamily="34" charset="0"/>
              </a:rPr>
              <a:t>throat</a:t>
            </a:r>
            <a:r>
              <a:rPr lang="nl-NL" sz="2800" dirty="0">
                <a:effectLst/>
                <a:latin typeface="Arial" panose="020B0604020202020204" pitchFamily="34" charset="0"/>
                <a:cs typeface="Arial" panose="020B0604020202020204" pitchFamily="34" charset="0"/>
              </a:rPr>
              <a:t> hit’. Daardoor kan je hogere nicotine sterkten dampen. </a:t>
            </a:r>
          </a:p>
          <a:p>
            <a:pPr marL="285750" indent="-285750">
              <a:buFont typeface="Wingdings" pitchFamily="2" charset="2"/>
              <a:buChar char="ü"/>
            </a:pPr>
            <a:r>
              <a:rPr lang="nl-NL" sz="2800" dirty="0">
                <a:latin typeface="Arial" panose="020B0604020202020204" pitchFamily="34" charset="0"/>
                <a:cs typeface="Arial" panose="020B0604020202020204" pitchFamily="34" charset="0"/>
              </a:rPr>
              <a:t>P</a:t>
            </a:r>
            <a:r>
              <a:rPr lang="nl-NL" sz="2800" dirty="0">
                <a:effectLst/>
                <a:latin typeface="Arial" panose="020B0604020202020204" pitchFamily="34" charset="0"/>
                <a:cs typeface="Arial" panose="020B0604020202020204" pitchFamily="34" charset="0"/>
              </a:rPr>
              <a:t>ropyleenglycol en plantaardige glycerine -&gt; dragerstof</a:t>
            </a:r>
          </a:p>
          <a:p>
            <a:pPr marL="285750" indent="-285750">
              <a:buFont typeface="Wingdings" pitchFamily="2" charset="2"/>
              <a:buChar char="ü"/>
            </a:pPr>
            <a:r>
              <a:rPr lang="nl-NL" sz="2800" dirty="0">
                <a:latin typeface="Arial" panose="020B0604020202020204" pitchFamily="34" charset="0"/>
                <a:cs typeface="Arial" panose="020B0604020202020204" pitchFamily="34" charset="0"/>
              </a:rPr>
              <a:t>T</a:t>
            </a:r>
            <a:r>
              <a:rPr lang="nl-NL" sz="2800" dirty="0">
                <a:effectLst/>
                <a:latin typeface="Arial" panose="020B0604020202020204" pitchFamily="34" charset="0"/>
                <a:cs typeface="Arial" panose="020B0604020202020204" pitchFamily="34" charset="0"/>
              </a:rPr>
              <a:t>heater mist zit ook propyleenglycol in -&gt; maar voor hen zijn er strenge eisen over grenzen van inademen  </a:t>
            </a:r>
          </a:p>
        </p:txBody>
      </p:sp>
      <p:sp>
        <p:nvSpPr>
          <p:cNvPr id="4" name="Tekstvak 3">
            <a:extLst>
              <a:ext uri="{FF2B5EF4-FFF2-40B4-BE49-F238E27FC236}">
                <a16:creationId xmlns:a16="http://schemas.microsoft.com/office/drawing/2014/main" id="{2CB66962-85D7-C4ED-17CB-ABACDF320E7A}"/>
              </a:ext>
            </a:extLst>
          </p:cNvPr>
          <p:cNvSpPr txBox="1"/>
          <p:nvPr/>
        </p:nvSpPr>
        <p:spPr>
          <a:xfrm>
            <a:off x="772509" y="451209"/>
            <a:ext cx="4924097" cy="1754326"/>
          </a:xfrm>
          <a:prstGeom prst="rect">
            <a:avLst/>
          </a:prstGeom>
          <a:noFill/>
        </p:spPr>
        <p:txBody>
          <a:bodyPr wrap="square">
            <a:spAutoFit/>
          </a:bodyPr>
          <a:lstStyle/>
          <a:p>
            <a:r>
              <a:rPr lang="nl-NL" sz="5400" dirty="0">
                <a:effectLst/>
                <a:latin typeface="Arial" panose="020B0604020202020204" pitchFamily="34" charset="0"/>
                <a:cs typeface="Arial" panose="020B0604020202020204" pitchFamily="34" charset="0"/>
              </a:rPr>
              <a:t>Nicotine-zout &amp;</a:t>
            </a:r>
          </a:p>
          <a:p>
            <a:r>
              <a:rPr lang="nl-NL" sz="5400" dirty="0">
                <a:latin typeface="Arial" panose="020B0604020202020204" pitchFamily="34" charset="0"/>
                <a:cs typeface="Arial" panose="020B0604020202020204" pitchFamily="34" charset="0"/>
              </a:rPr>
              <a:t>o</a:t>
            </a:r>
            <a:r>
              <a:rPr lang="nl-NL" sz="5400" dirty="0">
                <a:effectLst/>
                <a:latin typeface="Arial" panose="020B0604020202020204" pitchFamily="34" charset="0"/>
                <a:cs typeface="Arial" panose="020B0604020202020204" pitchFamily="34" charset="0"/>
              </a:rPr>
              <a:t>plosmiddel:</a:t>
            </a:r>
            <a:endParaRPr lang="nl-NL" sz="5400" dirty="0"/>
          </a:p>
        </p:txBody>
      </p:sp>
    </p:spTree>
    <p:extLst>
      <p:ext uri="{BB962C8B-B14F-4D97-AF65-F5344CB8AC3E}">
        <p14:creationId xmlns:p14="http://schemas.microsoft.com/office/powerpoint/2010/main" val="64063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96C73FB7-8920-1EF4-260E-2EE9A01CDCCA}"/>
              </a:ext>
            </a:extLst>
          </p:cNvPr>
          <p:cNvPicPr>
            <a:picLocks noChangeAspect="1"/>
          </p:cNvPicPr>
          <p:nvPr/>
        </p:nvPicPr>
        <p:blipFill>
          <a:blip r:embed="rId2"/>
          <a:stretch>
            <a:fillRect/>
          </a:stretch>
        </p:blipFill>
        <p:spPr>
          <a:xfrm>
            <a:off x="6096000" y="3979657"/>
            <a:ext cx="5778062" cy="2333952"/>
          </a:xfrm>
          <a:prstGeom prst="rect">
            <a:avLst/>
          </a:prstGeom>
        </p:spPr>
      </p:pic>
      <p:pic>
        <p:nvPicPr>
          <p:cNvPr id="3" name="Afbeelding 2">
            <a:extLst>
              <a:ext uri="{FF2B5EF4-FFF2-40B4-BE49-F238E27FC236}">
                <a16:creationId xmlns:a16="http://schemas.microsoft.com/office/drawing/2014/main" id="{44612AF2-6479-515B-CB28-F5043038183A}"/>
              </a:ext>
            </a:extLst>
          </p:cNvPr>
          <p:cNvPicPr>
            <a:picLocks noChangeAspect="1"/>
          </p:cNvPicPr>
          <p:nvPr/>
        </p:nvPicPr>
        <p:blipFill>
          <a:blip r:embed="rId3"/>
          <a:stretch>
            <a:fillRect/>
          </a:stretch>
        </p:blipFill>
        <p:spPr>
          <a:xfrm>
            <a:off x="212318" y="262758"/>
            <a:ext cx="5717628" cy="5906844"/>
          </a:xfrm>
          <a:prstGeom prst="rect">
            <a:avLst/>
          </a:prstGeom>
        </p:spPr>
      </p:pic>
    </p:spTree>
    <p:extLst>
      <p:ext uri="{BB962C8B-B14F-4D97-AF65-F5344CB8AC3E}">
        <p14:creationId xmlns:p14="http://schemas.microsoft.com/office/powerpoint/2010/main" val="3511031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9877BF9E-4A50-05F7-00FC-8CCD1845B70A}"/>
              </a:ext>
            </a:extLst>
          </p:cNvPr>
          <p:cNvSpPr txBox="1"/>
          <p:nvPr/>
        </p:nvSpPr>
        <p:spPr>
          <a:xfrm>
            <a:off x="830317" y="1659321"/>
            <a:ext cx="10531366" cy="4401205"/>
          </a:xfrm>
          <a:prstGeom prst="rect">
            <a:avLst/>
          </a:prstGeom>
          <a:noFill/>
        </p:spPr>
        <p:txBody>
          <a:bodyPr wrap="square">
            <a:spAutoFit/>
          </a:bodyPr>
          <a:lstStyle/>
          <a:p>
            <a:r>
              <a:rPr lang="nl-NL" sz="2800" dirty="0">
                <a:effectLst/>
                <a:latin typeface="Arial" panose="020B0604020202020204" pitchFamily="34" charset="0"/>
                <a:cs typeface="Arial" panose="020B0604020202020204" pitchFamily="34" charset="0"/>
              </a:rPr>
              <a:t>TRIMBOS:</a:t>
            </a:r>
          </a:p>
          <a:p>
            <a:pPr marL="457200" indent="-457200">
              <a:buFont typeface="Wingdings" pitchFamily="2" charset="2"/>
              <a:buChar char="ü"/>
            </a:pPr>
            <a:r>
              <a:rPr lang="nl-NL" sz="2800" dirty="0">
                <a:effectLst/>
                <a:latin typeface="Arial" panose="020B0604020202020204" pitchFamily="34" charset="0"/>
                <a:cs typeface="Arial" panose="020B0604020202020204" pitchFamily="34" charset="0"/>
              </a:rPr>
              <a:t>18,9% van Nederlanders van 18 jaar en ouder rookt (22,7% van de mannen en 15,2% van de vrouwen). </a:t>
            </a:r>
          </a:p>
          <a:p>
            <a:pPr marL="457200" indent="-457200">
              <a:buFont typeface="Wingdings" pitchFamily="2" charset="2"/>
              <a:buChar char="ü"/>
            </a:pPr>
            <a:r>
              <a:rPr lang="nl-NL" sz="2800" dirty="0">
                <a:effectLst/>
                <a:latin typeface="Arial" panose="020B0604020202020204" pitchFamily="34" charset="0"/>
                <a:cs typeface="Arial" panose="020B0604020202020204" pitchFamily="34" charset="0"/>
              </a:rPr>
              <a:t>Ruim twee derde van de mensen die roken, rookt elke dag (13,1% van de algemene bevolking). </a:t>
            </a:r>
          </a:p>
          <a:p>
            <a:pPr marL="457200" indent="-457200">
              <a:buFont typeface="Wingdings" pitchFamily="2" charset="2"/>
              <a:buChar char="ü"/>
            </a:pPr>
            <a:r>
              <a:rPr lang="nl-NL" sz="2800" dirty="0">
                <a:effectLst/>
                <a:latin typeface="Arial" panose="020B0604020202020204" pitchFamily="34" charset="0"/>
                <a:cs typeface="Arial" panose="020B0604020202020204" pitchFamily="34" charset="0"/>
              </a:rPr>
              <a:t>2,4% van de bevolking rookt ‘zwaar’: zij roken 20 of meer sigaretten of shagjes per dag. </a:t>
            </a:r>
          </a:p>
          <a:p>
            <a:pPr marL="457200" indent="-457200">
              <a:buFont typeface="Wingdings" pitchFamily="2" charset="2"/>
              <a:buChar char="ü"/>
            </a:pPr>
            <a:r>
              <a:rPr lang="nl-NL" sz="2800" dirty="0">
                <a:effectLst/>
                <a:latin typeface="Arial" panose="020B0604020202020204" pitchFamily="34" charset="0"/>
                <a:cs typeface="Arial" panose="020B0604020202020204" pitchFamily="34" charset="0"/>
              </a:rPr>
              <a:t>Tussen 20-30 jaar rookt 28% en dagelijks 16%. </a:t>
            </a:r>
          </a:p>
          <a:p>
            <a:pPr marL="457200" indent="-457200">
              <a:buFont typeface="Wingdings" pitchFamily="2" charset="2"/>
              <a:buChar char="ü"/>
            </a:pPr>
            <a:r>
              <a:rPr lang="nl-NL" sz="2800" dirty="0">
                <a:effectLst/>
                <a:latin typeface="Arial" panose="020B0604020202020204" pitchFamily="34" charset="0"/>
                <a:cs typeface="Arial" panose="020B0604020202020204" pitchFamily="34" charset="0"/>
              </a:rPr>
              <a:t>1,4% van de volwassenen van 18 jaar en ouder rookte in 2021 regelmatig een elektronische sigaret. </a:t>
            </a:r>
          </a:p>
        </p:txBody>
      </p:sp>
      <p:sp>
        <p:nvSpPr>
          <p:cNvPr id="4" name="Tekstvak 3">
            <a:extLst>
              <a:ext uri="{FF2B5EF4-FFF2-40B4-BE49-F238E27FC236}">
                <a16:creationId xmlns:a16="http://schemas.microsoft.com/office/drawing/2014/main" id="{C2A7084D-15E0-5B30-7646-64E6F49F5E5D}"/>
              </a:ext>
            </a:extLst>
          </p:cNvPr>
          <p:cNvSpPr txBox="1"/>
          <p:nvPr/>
        </p:nvSpPr>
        <p:spPr>
          <a:xfrm>
            <a:off x="830317" y="535292"/>
            <a:ext cx="2454165" cy="923330"/>
          </a:xfrm>
          <a:prstGeom prst="rect">
            <a:avLst/>
          </a:prstGeom>
          <a:noFill/>
        </p:spPr>
        <p:txBody>
          <a:bodyPr wrap="square">
            <a:spAutoFit/>
          </a:bodyPr>
          <a:lstStyle/>
          <a:p>
            <a:r>
              <a:rPr lang="nl-NL" sz="5400" dirty="0">
                <a:effectLst/>
                <a:latin typeface="Arial" panose="020B0604020202020204" pitchFamily="34" charset="0"/>
                <a:cs typeface="Arial" panose="020B0604020202020204" pitchFamily="34" charset="0"/>
              </a:rPr>
              <a:t>Roken:</a:t>
            </a:r>
            <a:endParaRPr lang="nl-NL" sz="5400" dirty="0"/>
          </a:p>
        </p:txBody>
      </p:sp>
    </p:spTree>
    <p:extLst>
      <p:ext uri="{BB962C8B-B14F-4D97-AF65-F5344CB8AC3E}">
        <p14:creationId xmlns:p14="http://schemas.microsoft.com/office/powerpoint/2010/main" val="2754624336"/>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TotalTime>
  <Words>647</Words>
  <Application>Microsoft Macintosh PowerPoint</Application>
  <PresentationFormat>Breedbeeld</PresentationFormat>
  <Paragraphs>52</Paragraphs>
  <Slides>13</Slides>
  <Notes>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13</vt:i4>
      </vt:variant>
    </vt:vector>
  </HeadingPairs>
  <TitlesOfParts>
    <vt:vector size="19" baseType="lpstr">
      <vt:lpstr>Arial</vt:lpstr>
      <vt:lpstr>Calibri</vt:lpstr>
      <vt:lpstr>Calibri Light</vt:lpstr>
      <vt:lpstr>Helvetica Neue</vt:lpstr>
      <vt:lpstr>Wingdings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diederik gommers</dc:creator>
  <cp:lastModifiedBy>diederik gommers</cp:lastModifiedBy>
  <cp:revision>4</cp:revision>
  <dcterms:created xsi:type="dcterms:W3CDTF">2023-05-31T15:14:35Z</dcterms:created>
  <dcterms:modified xsi:type="dcterms:W3CDTF">2023-05-31T16:26:38Z</dcterms:modified>
</cp:coreProperties>
</file>