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7"/>
  </p:handoutMasterIdLst>
  <p:sldIdLst>
    <p:sldId id="256" r:id="rId2"/>
    <p:sldId id="264"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F3BD12-519C-47D6-B09B-9361A33CBD2A}" type="datetimeFigureOut">
              <a:rPr lang="en-US" smtClean="0"/>
              <a:t>10/1/2019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0021E2-D625-4F5F-A84F-7845255C9F41}" type="slidenum">
              <a:rPr lang="en-US" smtClean="0"/>
              <a:t>‹nr.›</a:t>
            </a:fld>
            <a:endParaRPr lang="en-US"/>
          </a:p>
        </p:txBody>
      </p:sp>
    </p:spTree>
    <p:extLst>
      <p:ext uri="{BB962C8B-B14F-4D97-AF65-F5344CB8AC3E}">
        <p14:creationId xmlns:p14="http://schemas.microsoft.com/office/powerpoint/2010/main" val="37227082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F0A3C54-5479-416A-A7CF-80F651D82DC3}" type="datetimeFigureOut">
              <a:rPr lang="en-US" smtClean="0"/>
              <a:t>10/1/2019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rgbClr val="FF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solidFill>
            <a:srgbClr val="FF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solidFill>
            <a:srgbClr val="FF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solidFill>
            <a:srgbClr val="FF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a:solidFill>
            <a:srgbClr val="FF9900"/>
          </a:solidFill>
        </p:spPr>
        <p:txBody>
          <a:bodyPr/>
          <a:lstStyle>
            <a:lvl1pPr>
              <a:defRPr/>
            </a:lvl1pPr>
          </a:lstStyle>
          <a:p>
            <a:r>
              <a:rPr lang="en-US" dirty="0"/>
              <a:t>HCY</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0A3C54-5479-416A-A7CF-80F651D82DC3}"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A2D8-3C08-4421-961A-41BB8205A098}"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0A3C54-5479-416A-A7CF-80F651D82DC3}"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A2D8-3C08-4421-961A-41BB8205A098}"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lstStyle/>
          <a:p>
            <a:r>
              <a:rPr kumimoji="0" lang="en-US" dirty="0"/>
              <a:t>Click to edit Master title style</a:t>
            </a:r>
          </a:p>
        </p:txBody>
      </p:sp>
      <p:sp>
        <p:nvSpPr>
          <p:cNvPr id="8" name="Content Placeholder 7"/>
          <p:cNvSpPr>
            <a:spLocks noGrp="1"/>
          </p:cNvSpPr>
          <p:nvPr>
            <p:ph sz="quarter" idx="1"/>
          </p:nvPr>
        </p:nvSpPr>
        <p:spPr>
          <a:xfrm>
            <a:off x="457200" y="1066800"/>
            <a:ext cx="7467600" cy="540715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4"/>
          </p:nvPr>
        </p:nvSpPr>
        <p:spPr/>
        <p:txBody>
          <a:bodyPr rtlCol="0"/>
          <a:lstStyle/>
          <a:p>
            <a:fld id="{BF0A3C54-5479-416A-A7CF-80F651D82DC3}" type="datetimeFigureOut">
              <a:rPr lang="en-US" smtClean="0"/>
              <a:t>10/1/2019</a:t>
            </a:fld>
            <a:endParaRPr lang="en-US"/>
          </a:p>
        </p:txBody>
      </p:sp>
      <p:sp>
        <p:nvSpPr>
          <p:cNvPr id="9" name="Slide Number Placeholder 8"/>
          <p:cNvSpPr>
            <a:spLocks noGrp="1"/>
          </p:cNvSpPr>
          <p:nvPr>
            <p:ph type="sldNum" sz="quarter" idx="15"/>
          </p:nvPr>
        </p:nvSpPr>
        <p:spPr/>
        <p:txBody>
          <a:bodyPr rtlCol="0"/>
          <a:lstStyle>
            <a:lvl1pPr>
              <a:defRPr/>
            </a:lvl1pPr>
          </a:lstStyle>
          <a:p>
            <a:r>
              <a:rPr lang="en-US" dirty="0"/>
              <a:t>HCY</a:t>
            </a:r>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F0A3C54-5479-416A-A7CF-80F651D82DC3}" type="datetimeFigureOut">
              <a:rPr lang="en-US" smtClean="0"/>
              <a:t>10/1/2019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2B3A2D8-3C08-4421-961A-41BB8205A098}"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F0A3C54-5479-416A-A7CF-80F651D82DC3}"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r>
              <a:rPr lang="en-US" dirty="0"/>
              <a:t>HCY</a:t>
            </a: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F0A3C54-5479-416A-A7CF-80F651D82DC3}"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a:t>HCY</a:t>
            </a: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F0A3C54-5479-416A-A7CF-80F651D82DC3}" type="datetimeFigureOut">
              <a:rPr lang="en-US" smtClean="0"/>
              <a:t>10/1/2019</a:t>
            </a:fld>
            <a:endParaRPr lang="en-US"/>
          </a:p>
        </p:txBody>
      </p:sp>
      <p:sp>
        <p:nvSpPr>
          <p:cNvPr id="7" name="Slide Number Placeholder 6"/>
          <p:cNvSpPr>
            <a:spLocks noGrp="1"/>
          </p:cNvSpPr>
          <p:nvPr>
            <p:ph type="sldNum" sz="quarter" idx="11"/>
          </p:nvPr>
        </p:nvSpPr>
        <p:spPr/>
        <p:txBody>
          <a:bodyPr rtlCol="0"/>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a:t>HCY</a:t>
            </a:r>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A3C54-5479-416A-A7CF-80F651D82DC3}"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dirty="0"/>
              <a:t>HCY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F0A3C54-5479-416A-A7CF-80F651D82DC3}" type="datetimeFigureOut">
              <a:rPr lang="en-US" smtClean="0"/>
              <a:t>10/1/2019</a:t>
            </a:fld>
            <a:endParaRPr lang="en-US"/>
          </a:p>
        </p:txBody>
      </p:sp>
      <p:sp>
        <p:nvSpPr>
          <p:cNvPr id="22" name="Slide Number Placeholder 21"/>
          <p:cNvSpPr>
            <a:spLocks noGrp="1"/>
          </p:cNvSpPr>
          <p:nvPr>
            <p:ph type="sldNum" sz="quarter" idx="15"/>
          </p:nvPr>
        </p:nvSpPr>
        <p:spPr/>
        <p:txBody>
          <a:bodyPr rtlCol="0"/>
          <a:lstStyle/>
          <a:p>
            <a:fld id="{02B3A2D8-3C08-4421-961A-41BB8205A098}" type="slidenum">
              <a:rPr lang="en-US" smtClean="0"/>
              <a:t>‹nr.›</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F0A3C54-5479-416A-A7CF-80F651D82DC3}" type="datetimeFigureOut">
              <a:rPr lang="en-US" smtClean="0"/>
              <a:t>10/1/2019</a:t>
            </a:fld>
            <a:endParaRPr lang="en-US"/>
          </a:p>
        </p:txBody>
      </p:sp>
      <p:sp>
        <p:nvSpPr>
          <p:cNvPr id="18" name="Slide Number Placeholder 17"/>
          <p:cNvSpPr>
            <a:spLocks noGrp="1"/>
          </p:cNvSpPr>
          <p:nvPr>
            <p:ph type="sldNum" sz="quarter" idx="11"/>
          </p:nvPr>
        </p:nvSpPr>
        <p:spPr/>
        <p:txBody>
          <a:bodyPr rtlCol="0"/>
          <a:lstStyle/>
          <a:p>
            <a:fld id="{02B3A2D8-3C08-4421-961A-41BB8205A098}" type="slidenum">
              <a:rPr lang="en-US" smtClean="0"/>
              <a:t>‹nr.›</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41116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914400"/>
            <a:ext cx="7467600" cy="55595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F0A3C54-5479-416A-A7CF-80F651D82DC3}" type="datetimeFigureOut">
              <a:rPr lang="en-US" smtClean="0"/>
              <a:t>10/1/2019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solidFill>
            <a:srgbClr val="FF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r>
              <a:rPr lang="en-US" dirty="0"/>
              <a:t>HCY</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knhb.nl/kenniscentrum/artikel/speelgerechtigheid-veldhockey"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wedstrijdsecretaris@hcypenburg.n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wedstrijdsecretaris@hcypenburg.nl" TargetMode="External"/><Relationship Id="rId2" Type="http://schemas.openxmlformats.org/officeDocument/2006/relationships/hyperlink" Target="https://www.knhb.nl/kenniscentrum/artikel/speelgerechtigheid-veldhockey"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mailto:wedstrijdsecretaris@hcypenburg.n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hcypenburg.nl/site/default.asp?option=106&amp;org=1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HC Ypenburg</a:t>
            </a:r>
          </a:p>
        </p:txBody>
      </p:sp>
      <p:sp>
        <p:nvSpPr>
          <p:cNvPr id="5" name="Subtitle 4"/>
          <p:cNvSpPr>
            <a:spLocks noGrp="1"/>
          </p:cNvSpPr>
          <p:nvPr>
            <p:ph type="subTitle" idx="1"/>
          </p:nvPr>
        </p:nvSpPr>
        <p:spPr/>
        <p:txBody>
          <a:bodyPr/>
          <a:lstStyle/>
          <a:p>
            <a:r>
              <a:rPr lang="nl-NL" dirty="0"/>
              <a:t>de leukste club van Nederland!</a:t>
            </a:r>
          </a:p>
        </p:txBody>
      </p:sp>
      <p:sp>
        <p:nvSpPr>
          <p:cNvPr id="3" name="Tekstvak 2">
            <a:extLst>
              <a:ext uri="{FF2B5EF4-FFF2-40B4-BE49-F238E27FC236}">
                <a16:creationId xmlns:a16="http://schemas.microsoft.com/office/drawing/2014/main" id="{9AA05384-F4F6-42A5-AE30-28862CF747CB}"/>
              </a:ext>
            </a:extLst>
          </p:cNvPr>
          <p:cNvSpPr txBox="1"/>
          <p:nvPr/>
        </p:nvSpPr>
        <p:spPr>
          <a:xfrm>
            <a:off x="2133600" y="1362372"/>
            <a:ext cx="5562600" cy="1754326"/>
          </a:xfrm>
          <a:prstGeom prst="rect">
            <a:avLst/>
          </a:prstGeom>
          <a:noFill/>
        </p:spPr>
        <p:txBody>
          <a:bodyPr wrap="square" rtlCol="0">
            <a:spAutoFit/>
          </a:bodyPr>
          <a:lstStyle/>
          <a:p>
            <a:pPr algn="ctr"/>
            <a:r>
              <a:rPr lang="nl-NL" sz="3600" b="1" cap="small" dirty="0">
                <a:solidFill>
                  <a:srgbClr val="FF9900"/>
                </a:solidFill>
                <a:latin typeface="+mj-lt"/>
                <a:ea typeface="+mj-ea"/>
                <a:cs typeface="+mj-cs"/>
              </a:rPr>
              <a:t>INVALREGELS JEUGD </a:t>
            </a:r>
          </a:p>
          <a:p>
            <a:pPr algn="ctr"/>
            <a:r>
              <a:rPr lang="nl-NL" sz="3600" b="1" cap="small" dirty="0">
                <a:solidFill>
                  <a:srgbClr val="FF9900"/>
                </a:solidFill>
                <a:latin typeface="+mj-lt"/>
                <a:ea typeface="+mj-ea"/>
                <a:cs typeface="+mj-cs"/>
              </a:rPr>
              <a:t>SEIZOEN 2019-2020</a:t>
            </a:r>
          </a:p>
        </p:txBody>
      </p:sp>
    </p:spTree>
    <p:extLst>
      <p:ext uri="{BB962C8B-B14F-4D97-AF65-F5344CB8AC3E}">
        <p14:creationId xmlns:p14="http://schemas.microsoft.com/office/powerpoint/2010/main" val="381489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9C04C-A92D-4B89-BD8D-4A40F74DF703}"/>
              </a:ext>
            </a:extLst>
          </p:cNvPr>
          <p:cNvSpPr>
            <a:spLocks noGrp="1"/>
          </p:cNvSpPr>
          <p:nvPr>
            <p:ph type="title"/>
          </p:nvPr>
        </p:nvSpPr>
        <p:spPr>
          <a:xfrm>
            <a:off x="457200" y="274638"/>
            <a:ext cx="7467600" cy="868362"/>
          </a:xfrm>
        </p:spPr>
        <p:txBody>
          <a:bodyPr>
            <a:normAutofit fontScale="90000"/>
          </a:bodyPr>
          <a:lstStyle/>
          <a:p>
            <a:r>
              <a:rPr lang="nl-NL" dirty="0"/>
              <a:t>Invallers lenen uit een op gelijk niveau of lager spelend team</a:t>
            </a:r>
          </a:p>
        </p:txBody>
      </p:sp>
      <p:pic>
        <p:nvPicPr>
          <p:cNvPr id="4" name="Afbeelding 3" descr="Afbeelding met schermafbeelding, mensen&#10;&#10;Automatisch gegenereerde beschrijving">
            <a:extLst>
              <a:ext uri="{FF2B5EF4-FFF2-40B4-BE49-F238E27FC236}">
                <a16:creationId xmlns:a16="http://schemas.microsoft.com/office/drawing/2014/main" id="{146E2A11-EFD2-4DF6-8881-3BB39F6F6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75" y="1524000"/>
            <a:ext cx="8239649" cy="3124200"/>
          </a:xfrm>
          <a:prstGeom prst="rect">
            <a:avLst/>
          </a:prstGeom>
        </p:spPr>
      </p:pic>
      <p:sp>
        <p:nvSpPr>
          <p:cNvPr id="5" name="Tekstvak 4">
            <a:extLst>
              <a:ext uri="{FF2B5EF4-FFF2-40B4-BE49-F238E27FC236}">
                <a16:creationId xmlns:a16="http://schemas.microsoft.com/office/drawing/2014/main" id="{FC51205E-13D8-462E-BAC1-2941892E5101}"/>
              </a:ext>
            </a:extLst>
          </p:cNvPr>
          <p:cNvSpPr txBox="1"/>
          <p:nvPr/>
        </p:nvSpPr>
        <p:spPr>
          <a:xfrm>
            <a:off x="381000" y="4876800"/>
            <a:ext cx="8082225" cy="707886"/>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Een speler uit de jongste jeugd (E en F) mag altijd invallen bij de jeugd, ongeacht het speelniveau.</a:t>
            </a:r>
          </a:p>
        </p:txBody>
      </p:sp>
    </p:spTree>
    <p:extLst>
      <p:ext uri="{BB962C8B-B14F-4D97-AF65-F5344CB8AC3E}">
        <p14:creationId xmlns:p14="http://schemas.microsoft.com/office/powerpoint/2010/main" val="191461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2C508-08A8-4AF0-A60B-7B6C9B09E227}"/>
              </a:ext>
            </a:extLst>
          </p:cNvPr>
          <p:cNvSpPr>
            <a:spLocks noGrp="1"/>
          </p:cNvSpPr>
          <p:nvPr>
            <p:ph type="title"/>
          </p:nvPr>
        </p:nvSpPr>
        <p:spPr>
          <a:xfrm>
            <a:off x="457200" y="274638"/>
            <a:ext cx="7467600" cy="868362"/>
          </a:xfrm>
        </p:spPr>
        <p:txBody>
          <a:bodyPr>
            <a:normAutofit fontScale="90000"/>
          </a:bodyPr>
          <a:lstStyle/>
          <a:p>
            <a:r>
              <a:rPr lang="nl-NL" dirty="0"/>
              <a:t>Invallers lenen uit een op gelijk niveau of lager spelend team</a:t>
            </a:r>
          </a:p>
        </p:txBody>
      </p:sp>
      <p:pic>
        <p:nvPicPr>
          <p:cNvPr id="4" name="Afbeelding 3" descr="Afbeelding met groen, groot&#10;&#10;Automatisch gegenereerde beschrijving">
            <a:extLst>
              <a:ext uri="{FF2B5EF4-FFF2-40B4-BE49-F238E27FC236}">
                <a16:creationId xmlns:a16="http://schemas.microsoft.com/office/drawing/2014/main" id="{552369B4-45BA-4C23-9923-FD87AF660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7848600" cy="2975928"/>
          </a:xfrm>
          <a:prstGeom prst="rect">
            <a:avLst/>
          </a:prstGeom>
        </p:spPr>
      </p:pic>
      <p:sp>
        <p:nvSpPr>
          <p:cNvPr id="5" name="Tekstvak 4">
            <a:extLst>
              <a:ext uri="{FF2B5EF4-FFF2-40B4-BE49-F238E27FC236}">
                <a16:creationId xmlns:a16="http://schemas.microsoft.com/office/drawing/2014/main" id="{9FF5F247-84E7-4111-B412-6D5AEA0872D2}"/>
              </a:ext>
            </a:extLst>
          </p:cNvPr>
          <p:cNvSpPr txBox="1"/>
          <p:nvPr/>
        </p:nvSpPr>
        <p:spPr>
          <a:xfrm>
            <a:off x="381000" y="4800600"/>
            <a:ext cx="7543800" cy="400110"/>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Invallers nodig? Dan is dit dus het </a:t>
            </a:r>
            <a:r>
              <a:rPr lang="nl-NL" sz="2000" u="sng" dirty="0">
                <a:latin typeface="Calibri" panose="020F0502020204030204" pitchFamily="34" charset="0"/>
                <a:cs typeface="Calibri" panose="020F0502020204030204" pitchFamily="34" charset="0"/>
              </a:rPr>
              <a:t>eerste</a:t>
            </a:r>
            <a:r>
              <a:rPr lang="nl-NL" sz="2000" dirty="0">
                <a:latin typeface="Calibri" panose="020F0502020204030204" pitchFamily="34" charset="0"/>
                <a:cs typeface="Calibri" panose="020F0502020204030204" pitchFamily="34" charset="0"/>
              </a:rPr>
              <a:t> zoekgebied!</a:t>
            </a:r>
          </a:p>
        </p:txBody>
      </p:sp>
    </p:spTree>
    <p:extLst>
      <p:ext uri="{BB962C8B-B14F-4D97-AF65-F5344CB8AC3E}">
        <p14:creationId xmlns:p14="http://schemas.microsoft.com/office/powerpoint/2010/main" val="92104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BD553-232D-41DB-A3D0-23B017CD908B}"/>
              </a:ext>
            </a:extLst>
          </p:cNvPr>
          <p:cNvSpPr>
            <a:spLocks noGrp="1"/>
          </p:cNvSpPr>
          <p:nvPr>
            <p:ph type="title"/>
          </p:nvPr>
        </p:nvSpPr>
        <p:spPr>
          <a:xfrm>
            <a:off x="457200" y="274638"/>
            <a:ext cx="7467600" cy="868362"/>
          </a:xfrm>
        </p:spPr>
        <p:txBody>
          <a:bodyPr>
            <a:normAutofit fontScale="90000"/>
          </a:bodyPr>
          <a:lstStyle/>
          <a:p>
            <a:r>
              <a:rPr lang="nl-NL" dirty="0"/>
              <a:t>Invallers lenen uit een hoger spelend team</a:t>
            </a:r>
          </a:p>
        </p:txBody>
      </p:sp>
      <p:sp>
        <p:nvSpPr>
          <p:cNvPr id="3" name="Tekstvak 2">
            <a:extLst>
              <a:ext uri="{FF2B5EF4-FFF2-40B4-BE49-F238E27FC236}">
                <a16:creationId xmlns:a16="http://schemas.microsoft.com/office/drawing/2014/main" id="{74E1708A-71F1-4145-BBCE-BC9136128420}"/>
              </a:ext>
            </a:extLst>
          </p:cNvPr>
          <p:cNvSpPr txBox="1"/>
          <p:nvPr/>
        </p:nvSpPr>
        <p:spPr>
          <a:xfrm>
            <a:off x="477625" y="1295400"/>
            <a:ext cx="7086600" cy="5139869"/>
          </a:xfrm>
          <a:prstGeom prst="rect">
            <a:avLst/>
          </a:prstGeom>
          <a:noFill/>
        </p:spPr>
        <p:txBody>
          <a:bodyPr wrap="square" rtlCol="0">
            <a:spAutoFit/>
          </a:bodyPr>
          <a:lstStyle/>
          <a:p>
            <a:pPr>
              <a:lnSpc>
                <a:spcPts val="2400"/>
              </a:lnSpc>
              <a:spcBef>
                <a:spcPts val="1200"/>
              </a:spcBef>
              <a:defRPr/>
            </a:pPr>
            <a:r>
              <a:rPr lang="nl-NL" sz="2000" dirty="0">
                <a:latin typeface="Calibri" panose="020F0502020204030204" pitchFamily="34" charset="0"/>
                <a:cs typeface="Calibri" panose="020F0502020204030204" pitchFamily="34" charset="0"/>
              </a:rPr>
              <a:t>Invallers lenen uit een hoger spelend team mag alleen als aan de volgende regels wordt voldaan: </a:t>
            </a:r>
          </a:p>
          <a:p>
            <a:pPr>
              <a:defRPr/>
            </a:pPr>
            <a:endParaRPr lang="nl-NL"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nl-NL" sz="2000" dirty="0">
                <a:latin typeface="Calibri" panose="020F0502020204030204" pitchFamily="34" charset="0"/>
                <a:cs typeface="Calibri" panose="020F0502020204030204" pitchFamily="34" charset="0"/>
              </a:rPr>
              <a:t>Er mag alleen worden geleend uit een hoger spelend team als het eigen team geen mogelijkheid heeft tot het regelen van invallers uit een (voor hun) lager of op gelijk niveau spelend team (zie vorige slides)</a:t>
            </a:r>
          </a:p>
          <a:p>
            <a:pPr>
              <a:defRPr/>
            </a:pPr>
            <a:endParaRPr lang="nl-NL"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nl-NL" sz="2000" dirty="0">
                <a:latin typeface="Calibri" panose="020F0502020204030204" pitchFamily="34" charset="0"/>
                <a:cs typeface="Calibri" panose="020F0502020204030204" pitchFamily="34" charset="0"/>
              </a:rPr>
              <a:t>Invallers lenen uit een hoger spelend team mag als het eigen team 11 of minder aan de wedstrijd deelnemende spelers over heeft. Hieronder wordt verstaan: aantal eigen spelers + spelers die ingeleend worden/kunnen worden uit een voor hun lager of op gelijk niveau spelend team</a:t>
            </a:r>
          </a:p>
          <a:p>
            <a:pPr marL="285750" indent="-285750">
              <a:buFont typeface="Arial" panose="020B0604020202020204" pitchFamily="34" charset="0"/>
              <a:buChar char="•"/>
              <a:defRPr/>
            </a:pPr>
            <a:endParaRPr lang="nl-NL" altLang="nl-NL"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nl-NL" altLang="nl-NL" sz="2000" dirty="0">
                <a:latin typeface="Calibri" panose="020F0502020204030204" pitchFamily="34" charset="0"/>
                <a:cs typeface="Calibri" panose="020F0502020204030204" pitchFamily="34" charset="0"/>
              </a:rPr>
              <a:t>Het eigen team mag maximaal 2 spelers lenen uit maximaal 1 extra klasse hoger t.o.v. de invalregels bij gelijk of lager niveau</a:t>
            </a:r>
          </a:p>
        </p:txBody>
      </p:sp>
    </p:spTree>
    <p:extLst>
      <p:ext uri="{BB962C8B-B14F-4D97-AF65-F5344CB8AC3E}">
        <p14:creationId xmlns:p14="http://schemas.microsoft.com/office/powerpoint/2010/main" val="271758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BBDD9-2E75-4194-9402-00C34B825123}"/>
              </a:ext>
            </a:extLst>
          </p:cNvPr>
          <p:cNvSpPr>
            <a:spLocks noGrp="1"/>
          </p:cNvSpPr>
          <p:nvPr>
            <p:ph type="title"/>
          </p:nvPr>
        </p:nvSpPr>
        <p:spPr>
          <a:xfrm>
            <a:off x="457200" y="274638"/>
            <a:ext cx="7467600" cy="944562"/>
          </a:xfrm>
        </p:spPr>
        <p:txBody>
          <a:bodyPr>
            <a:normAutofit fontScale="90000"/>
          </a:bodyPr>
          <a:lstStyle/>
          <a:p>
            <a:r>
              <a:rPr lang="nl-NL" dirty="0"/>
              <a:t>Invallers lenen uit een hoger spelend team</a:t>
            </a:r>
          </a:p>
        </p:txBody>
      </p:sp>
      <p:pic>
        <p:nvPicPr>
          <p:cNvPr id="4" name="Afbeelding 3" descr="Afbeelding met schermafbeelding&#10;&#10;Automatisch gegenereerde beschrijving">
            <a:extLst>
              <a:ext uri="{FF2B5EF4-FFF2-40B4-BE49-F238E27FC236}">
                <a16:creationId xmlns:a16="http://schemas.microsoft.com/office/drawing/2014/main" id="{1AA75F83-678F-48D8-967F-F6E6F6A14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29" y="1447800"/>
            <a:ext cx="8001000" cy="3033713"/>
          </a:xfrm>
          <a:prstGeom prst="rect">
            <a:avLst/>
          </a:prstGeom>
        </p:spPr>
      </p:pic>
      <p:sp>
        <p:nvSpPr>
          <p:cNvPr id="5" name="Tekstvak 4">
            <a:extLst>
              <a:ext uri="{FF2B5EF4-FFF2-40B4-BE49-F238E27FC236}">
                <a16:creationId xmlns:a16="http://schemas.microsoft.com/office/drawing/2014/main" id="{4DF2877A-9433-463A-9F61-26944D0FFA7E}"/>
              </a:ext>
            </a:extLst>
          </p:cNvPr>
          <p:cNvSpPr txBox="1"/>
          <p:nvPr/>
        </p:nvSpPr>
        <p:spPr>
          <a:xfrm>
            <a:off x="455629" y="4800600"/>
            <a:ext cx="7469171" cy="1015663"/>
          </a:xfrm>
          <a:prstGeom prst="rect">
            <a:avLst/>
          </a:prstGeom>
          <a:noFill/>
        </p:spPr>
        <p:txBody>
          <a:bodyPr wrap="square" rtlCol="0">
            <a:spAutoFit/>
          </a:bodyPr>
          <a:lstStyle/>
          <a:p>
            <a:pPr>
              <a:lnSpc>
                <a:spcPts val="2400"/>
              </a:lnSpc>
              <a:spcBef>
                <a:spcPts val="1200"/>
              </a:spcBef>
            </a:pPr>
            <a:r>
              <a:rPr lang="nl-NL" altLang="nl-NL" sz="2000" dirty="0">
                <a:latin typeface="Calibri" panose="020F0502020204030204" pitchFamily="34" charset="0"/>
                <a:cs typeface="Calibri" panose="020F0502020204030204" pitchFamily="34" charset="0"/>
              </a:rPr>
              <a:t>Als je aan alle condities uit slide 11 voldoet, mag je binnen dezelfde leeftijdscategorie maximaal 2 spelers lenen uit maximaal 1 klasse hoger dan normaal toegestaan.</a:t>
            </a:r>
          </a:p>
        </p:txBody>
      </p:sp>
    </p:spTree>
    <p:extLst>
      <p:ext uri="{BB962C8B-B14F-4D97-AF65-F5344CB8AC3E}">
        <p14:creationId xmlns:p14="http://schemas.microsoft.com/office/powerpoint/2010/main" val="61226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7A01-35EE-4B96-A708-DE2793A86142}"/>
              </a:ext>
            </a:extLst>
          </p:cNvPr>
          <p:cNvSpPr>
            <a:spLocks noGrp="1"/>
          </p:cNvSpPr>
          <p:nvPr>
            <p:ph type="title"/>
          </p:nvPr>
        </p:nvSpPr>
        <p:spPr>
          <a:xfrm>
            <a:off x="457200" y="274638"/>
            <a:ext cx="7467600" cy="944562"/>
          </a:xfrm>
        </p:spPr>
        <p:txBody>
          <a:bodyPr>
            <a:normAutofit fontScale="90000"/>
          </a:bodyPr>
          <a:lstStyle/>
          <a:p>
            <a:r>
              <a:rPr lang="nl-NL" dirty="0"/>
              <a:t>Invallers lenen uit een hoger spelend team</a:t>
            </a:r>
          </a:p>
        </p:txBody>
      </p:sp>
      <p:pic>
        <p:nvPicPr>
          <p:cNvPr id="4" name="Afbeelding 3" descr="Afbeelding met schermafbeelding&#10;&#10;Automatisch gegenereerde beschrijving">
            <a:extLst>
              <a:ext uri="{FF2B5EF4-FFF2-40B4-BE49-F238E27FC236}">
                <a16:creationId xmlns:a16="http://schemas.microsoft.com/office/drawing/2014/main" id="{6C95A879-C6D7-43E6-A34B-476294BED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59" y="1371600"/>
            <a:ext cx="8038681" cy="3048000"/>
          </a:xfrm>
          <a:prstGeom prst="rect">
            <a:avLst/>
          </a:prstGeom>
        </p:spPr>
      </p:pic>
      <p:sp>
        <p:nvSpPr>
          <p:cNvPr id="5" name="Tekstvak 4">
            <a:extLst>
              <a:ext uri="{FF2B5EF4-FFF2-40B4-BE49-F238E27FC236}">
                <a16:creationId xmlns:a16="http://schemas.microsoft.com/office/drawing/2014/main" id="{F2E4C9EA-0FEC-4C92-BEF9-AFFFA4EB3E26}"/>
              </a:ext>
            </a:extLst>
          </p:cNvPr>
          <p:cNvSpPr txBox="1"/>
          <p:nvPr/>
        </p:nvSpPr>
        <p:spPr>
          <a:xfrm>
            <a:off x="457200" y="4724400"/>
            <a:ext cx="8038680" cy="1323439"/>
          </a:xfrm>
          <a:prstGeom prst="rect">
            <a:avLst/>
          </a:prstGeom>
          <a:noFill/>
        </p:spPr>
        <p:txBody>
          <a:bodyPr wrap="square" rtlCol="0">
            <a:spAutoFit/>
          </a:bodyPr>
          <a:lstStyle/>
          <a:p>
            <a:pPr>
              <a:lnSpc>
                <a:spcPts val="2400"/>
              </a:lnSpc>
              <a:spcBef>
                <a:spcPts val="1200"/>
              </a:spcBef>
            </a:pPr>
            <a:r>
              <a:rPr lang="nl-NL" altLang="nl-NL" sz="2000" dirty="0">
                <a:latin typeface="Calibri" panose="020F0502020204030204" pitchFamily="34" charset="0"/>
                <a:cs typeface="Calibri" panose="020F0502020204030204" pitchFamily="34" charset="0"/>
              </a:rPr>
              <a:t>Als je aan alle condities uit slide 11 voldoet, mag je binnen een lagere leeftijdscategorie maximaal 2 spelers lenen uit maximaal 1 klasse hoger dan normaal toegestaan. Is het verschil groter dan 1 leeftijdscategorie, dan geldt dat er per leeftijdscategorie 1 klasse bijkomt.</a:t>
            </a:r>
          </a:p>
        </p:txBody>
      </p:sp>
    </p:spTree>
    <p:extLst>
      <p:ext uri="{BB962C8B-B14F-4D97-AF65-F5344CB8AC3E}">
        <p14:creationId xmlns:p14="http://schemas.microsoft.com/office/powerpoint/2010/main" val="50202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30FBD-3D33-4EC7-9BCA-789451A3087D}"/>
              </a:ext>
            </a:extLst>
          </p:cNvPr>
          <p:cNvSpPr>
            <a:spLocks noGrp="1"/>
          </p:cNvSpPr>
          <p:nvPr>
            <p:ph type="title"/>
          </p:nvPr>
        </p:nvSpPr>
        <p:spPr>
          <a:xfrm>
            <a:off x="457200" y="274638"/>
            <a:ext cx="7467600" cy="868362"/>
          </a:xfrm>
        </p:spPr>
        <p:txBody>
          <a:bodyPr>
            <a:normAutofit fontScale="90000"/>
          </a:bodyPr>
          <a:lstStyle/>
          <a:p>
            <a:r>
              <a:rPr lang="nl-NL" dirty="0"/>
              <a:t>Invallers lenen uit een hoger spelend team</a:t>
            </a:r>
          </a:p>
        </p:txBody>
      </p:sp>
      <p:pic>
        <p:nvPicPr>
          <p:cNvPr id="4" name="Afbeelding 3" descr="Afbeelding met schermafbeelding&#10;&#10;Automatisch gegenereerde beschrijving">
            <a:extLst>
              <a:ext uri="{FF2B5EF4-FFF2-40B4-BE49-F238E27FC236}">
                <a16:creationId xmlns:a16="http://schemas.microsoft.com/office/drawing/2014/main" id="{0AF102CE-CF62-466F-881E-91A1008AB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8239648" cy="3124200"/>
          </a:xfrm>
          <a:prstGeom prst="rect">
            <a:avLst/>
          </a:prstGeom>
        </p:spPr>
      </p:pic>
      <p:sp>
        <p:nvSpPr>
          <p:cNvPr id="5" name="Tekstvak 4">
            <a:extLst>
              <a:ext uri="{FF2B5EF4-FFF2-40B4-BE49-F238E27FC236}">
                <a16:creationId xmlns:a16="http://schemas.microsoft.com/office/drawing/2014/main" id="{8BB22BD6-C85E-4231-A03F-D72BBCD11B8B}"/>
              </a:ext>
            </a:extLst>
          </p:cNvPr>
          <p:cNvSpPr txBox="1"/>
          <p:nvPr/>
        </p:nvSpPr>
        <p:spPr>
          <a:xfrm>
            <a:off x="457200" y="4800600"/>
            <a:ext cx="8153400" cy="1015663"/>
          </a:xfrm>
          <a:prstGeom prst="rect">
            <a:avLst/>
          </a:prstGeom>
          <a:noFill/>
        </p:spPr>
        <p:txBody>
          <a:bodyPr wrap="square" rtlCol="0">
            <a:spAutoFit/>
          </a:bodyPr>
          <a:lstStyle/>
          <a:p>
            <a:pPr>
              <a:lnSpc>
                <a:spcPts val="2400"/>
              </a:lnSpc>
              <a:spcBef>
                <a:spcPts val="1200"/>
              </a:spcBef>
            </a:pPr>
            <a:r>
              <a:rPr lang="nl-NL" altLang="nl-NL" sz="2000" dirty="0">
                <a:latin typeface="Calibri" panose="020F0502020204030204" pitchFamily="34" charset="0"/>
                <a:cs typeface="Calibri" panose="020F0502020204030204" pitchFamily="34" charset="0"/>
              </a:rPr>
              <a:t>Als je aan alle condities uit slide 11 voldoet, mag je binnen een hogere leeftijdscategorie maximaal 2 spelers lenen uit maximaal 1 klasse hoger dan normaal toegestaan, mits de juiste leeftijd.</a:t>
            </a:r>
          </a:p>
        </p:txBody>
      </p:sp>
    </p:spTree>
    <p:extLst>
      <p:ext uri="{BB962C8B-B14F-4D97-AF65-F5344CB8AC3E}">
        <p14:creationId xmlns:p14="http://schemas.microsoft.com/office/powerpoint/2010/main" val="79430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0EF12-6167-4262-9E5D-37EF5CF8A909}"/>
              </a:ext>
            </a:extLst>
          </p:cNvPr>
          <p:cNvSpPr>
            <a:spLocks noGrp="1"/>
          </p:cNvSpPr>
          <p:nvPr>
            <p:ph type="title"/>
          </p:nvPr>
        </p:nvSpPr>
        <p:spPr/>
        <p:txBody>
          <a:bodyPr>
            <a:normAutofit fontScale="90000"/>
          </a:bodyPr>
          <a:lstStyle/>
          <a:p>
            <a:r>
              <a:rPr lang="nl-NL" dirty="0"/>
              <a:t>Inlenen niet toegestaan</a:t>
            </a:r>
          </a:p>
        </p:txBody>
      </p:sp>
      <p:pic>
        <p:nvPicPr>
          <p:cNvPr id="3" name="Afbeelding 1">
            <a:extLst>
              <a:ext uri="{FF2B5EF4-FFF2-40B4-BE49-F238E27FC236}">
                <a16:creationId xmlns:a16="http://schemas.microsoft.com/office/drawing/2014/main" id="{A9E3CE2E-34BD-420F-9738-FDE0879A8D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2999"/>
            <a:ext cx="8077200" cy="305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6">
            <a:extLst>
              <a:ext uri="{FF2B5EF4-FFF2-40B4-BE49-F238E27FC236}">
                <a16:creationId xmlns:a16="http://schemas.microsoft.com/office/drawing/2014/main" id="{55E18681-0618-414A-BECF-CA429D2C8094}"/>
              </a:ext>
            </a:extLst>
          </p:cNvPr>
          <p:cNvSpPr>
            <a:spLocks noChangeArrowheads="1"/>
          </p:cNvSpPr>
          <p:nvPr/>
        </p:nvSpPr>
        <p:spPr bwMode="auto">
          <a:xfrm>
            <a:off x="457986" y="48006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ts val="2400"/>
              </a:lnSpc>
              <a:spcBef>
                <a:spcPts val="1200"/>
              </a:spcBef>
              <a:buFontTx/>
              <a:buNone/>
            </a:pPr>
            <a:r>
              <a:rPr lang="nl-NL" altLang="nl-NL" sz="2000" dirty="0">
                <a:ea typeface="+mn-ea"/>
                <a:cs typeface="Calibri" panose="020F0502020204030204" pitchFamily="34" charset="0"/>
              </a:rPr>
              <a:t>Resteert de combinatie van leeftijdscategorie en klasse waaruit MB4 niet mag inlenen.</a:t>
            </a:r>
          </a:p>
        </p:txBody>
      </p:sp>
    </p:spTree>
    <p:extLst>
      <p:ext uri="{BB962C8B-B14F-4D97-AF65-F5344CB8AC3E}">
        <p14:creationId xmlns:p14="http://schemas.microsoft.com/office/powerpoint/2010/main" val="259767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85673-8B36-4D8C-959B-92EDD77D5347}"/>
              </a:ext>
            </a:extLst>
          </p:cNvPr>
          <p:cNvSpPr>
            <a:spLocks noGrp="1"/>
          </p:cNvSpPr>
          <p:nvPr>
            <p:ph type="title"/>
          </p:nvPr>
        </p:nvSpPr>
        <p:spPr/>
        <p:txBody>
          <a:bodyPr>
            <a:noAutofit/>
          </a:bodyPr>
          <a:lstStyle/>
          <a:p>
            <a:r>
              <a:rPr lang="nl-NL" sz="2400" b="1" dirty="0">
                <a:solidFill>
                  <a:srgbClr val="FFFFFF"/>
                </a:solidFill>
                <a:latin typeface="Calibri" panose="020F0502020204030204" pitchFamily="34" charset="0"/>
                <a:ea typeface="ＭＳ Ｐゴシック" panose="020B0600070205080204" pitchFamily="34" charset="-128"/>
                <a:cs typeface="+mn-cs"/>
              </a:rPr>
              <a:t>Inval regels voor keepers</a:t>
            </a:r>
            <a:br>
              <a:rPr lang="nl-NL" sz="2400" b="1" dirty="0">
                <a:solidFill>
                  <a:srgbClr val="FFFFFF"/>
                </a:solidFill>
                <a:latin typeface="Calibri" panose="020F0502020204030204" pitchFamily="34" charset="0"/>
                <a:ea typeface="ＭＳ Ｐゴシック" panose="020B0600070205080204" pitchFamily="34" charset="-128"/>
                <a:cs typeface="+mn-cs"/>
              </a:rPr>
            </a:br>
            <a:r>
              <a:rPr lang="nl-NL" sz="2700" dirty="0"/>
              <a:t>Invalregels voor keepers</a:t>
            </a:r>
          </a:p>
        </p:txBody>
      </p:sp>
      <p:sp>
        <p:nvSpPr>
          <p:cNvPr id="3" name="Rechthoek 2">
            <a:extLst>
              <a:ext uri="{FF2B5EF4-FFF2-40B4-BE49-F238E27FC236}">
                <a16:creationId xmlns:a16="http://schemas.microsoft.com/office/drawing/2014/main" id="{BB34FDDB-EB3B-4E0D-914E-3EA62864C35A}"/>
              </a:ext>
            </a:extLst>
          </p:cNvPr>
          <p:cNvSpPr/>
          <p:nvPr/>
        </p:nvSpPr>
        <p:spPr>
          <a:xfrm>
            <a:off x="457201" y="838200"/>
            <a:ext cx="8229600" cy="5324535"/>
          </a:xfrm>
          <a:prstGeom prst="rect">
            <a:avLst/>
          </a:prstGeom>
        </p:spPr>
        <p:txBody>
          <a:bodyPr wrap="square">
            <a:spAutoFit/>
          </a:bodyPr>
          <a:lstStyle/>
          <a:p>
            <a:pPr eaLnBrk="1" fontAlgn="auto" hangingPunct="1">
              <a:spcBef>
                <a:spcPts val="1200"/>
              </a:spcBef>
              <a:spcAft>
                <a:spcPts val="0"/>
              </a:spcAft>
              <a:defRPr/>
            </a:pPr>
            <a:r>
              <a:rPr lang="nl-NL" altLang="nl-NL" sz="2000" dirty="0">
                <a:latin typeface="Calibri" panose="020F0502020204030204" pitchFamily="34" charset="0"/>
                <a:cs typeface="Calibri" panose="020F0502020204030204" pitchFamily="34" charset="0"/>
              </a:rPr>
              <a:t>Met betrekking tot de invalregels voor keepers gelden er een aantal bijzonderheden:</a:t>
            </a:r>
          </a:p>
          <a:p>
            <a:pPr marL="285750" indent="-285750" eaLnBrk="1" fontAlgn="auto" hangingPunct="1">
              <a:spcBef>
                <a:spcPts val="1200"/>
              </a:spcBef>
              <a:spcAft>
                <a:spcPts val="0"/>
              </a:spcAft>
              <a:buFont typeface="Arial" panose="020B0604020202020204" pitchFamily="34" charset="0"/>
              <a:buChar char="•"/>
              <a:defRPr/>
            </a:pPr>
            <a:r>
              <a:rPr lang="nl-NL" sz="2000" dirty="0">
                <a:latin typeface="Calibri" panose="020F0502020204030204" pitchFamily="34" charset="0"/>
                <a:cs typeface="Calibri" panose="020F0502020204030204" pitchFamily="34" charset="0"/>
              </a:rPr>
              <a:t>Het gaat in deze regeling om vaste keepers </a:t>
            </a:r>
            <a:endParaRPr lang="nl-NL" altLang="nl-NL" sz="2000" dirty="0">
              <a:latin typeface="Calibri" panose="020F0502020204030204" pitchFamily="34" charset="0"/>
              <a:cs typeface="Calibri" panose="020F0502020204030204" pitchFamily="34" charset="0"/>
            </a:endParaRPr>
          </a:p>
          <a:p>
            <a:pPr marL="285750" indent="-285750" eaLnBrk="1" fontAlgn="auto" hangingPunct="1">
              <a:spcBef>
                <a:spcPts val="1200"/>
              </a:spcBef>
              <a:spcAft>
                <a:spcPts val="0"/>
              </a:spcAft>
              <a:buFont typeface="Arial" panose="020B0604020202020204" pitchFamily="34" charset="0"/>
              <a:buChar char="•"/>
              <a:defRPr/>
            </a:pPr>
            <a:r>
              <a:rPr lang="nl-NL" sz="2000" dirty="0">
                <a:latin typeface="Calibri" panose="020F0502020204030204" pitchFamily="34" charset="0"/>
                <a:cs typeface="Calibri" panose="020F0502020204030204" pitchFamily="34" charset="0"/>
              </a:rPr>
              <a:t>Een team leent in principe een keeper uit een op gelijk niveau of lager spelend team </a:t>
            </a:r>
          </a:p>
          <a:p>
            <a:pPr marL="285750" indent="-285750" eaLnBrk="1" fontAlgn="auto" hangingPunct="1">
              <a:spcBef>
                <a:spcPts val="1200"/>
              </a:spcBef>
              <a:spcAft>
                <a:spcPts val="0"/>
              </a:spcAft>
              <a:buFont typeface="Arial" panose="020B0604020202020204" pitchFamily="34" charset="0"/>
              <a:buChar char="•"/>
              <a:defRPr/>
            </a:pPr>
            <a:r>
              <a:rPr lang="nl-NL" sz="2000" dirty="0">
                <a:latin typeface="Calibri" panose="020F0502020204030204" pitchFamily="34" charset="0"/>
                <a:cs typeface="Calibri" panose="020F0502020204030204" pitchFamily="34" charset="0"/>
              </a:rPr>
              <a:t>Lukt dit niet, dan mag er geleend worden uit een hoger team:</a:t>
            </a:r>
          </a:p>
          <a:p>
            <a:pPr marL="742950" lvl="1" indent="-285750" eaLnBrk="1" fontAlgn="auto" hangingPunct="1">
              <a:spcBef>
                <a:spcPts val="1200"/>
              </a:spcBef>
              <a:spcAft>
                <a:spcPts val="0"/>
              </a:spcAft>
              <a:buFont typeface="Courier New" panose="02070309020205020404" pitchFamily="49" charset="0"/>
              <a:buChar char="o"/>
              <a:defRPr/>
            </a:pPr>
            <a:r>
              <a:rPr lang="nl-NL" sz="2000" dirty="0">
                <a:latin typeface="Calibri" panose="020F0502020204030204" pitchFamily="34" charset="0"/>
                <a:cs typeface="Calibri" panose="020F0502020204030204" pitchFamily="34" charset="0"/>
              </a:rPr>
              <a:t>Voor teams uitkomend in de 1e klasse en hoger mag geleend worden uit een team dat max. 1 klasse hoger speelt </a:t>
            </a:r>
          </a:p>
          <a:p>
            <a:pPr marL="742950" lvl="1" indent="-285750" eaLnBrk="1" fontAlgn="auto" hangingPunct="1">
              <a:spcBef>
                <a:spcPts val="1200"/>
              </a:spcBef>
              <a:spcAft>
                <a:spcPts val="0"/>
              </a:spcAft>
              <a:buFont typeface="Courier New" panose="02070309020205020404" pitchFamily="49" charset="0"/>
              <a:buChar char="o"/>
              <a:defRPr/>
            </a:pPr>
            <a:r>
              <a:rPr lang="nl-NL" sz="2000" dirty="0">
                <a:latin typeface="Calibri" panose="020F0502020204030204" pitchFamily="34" charset="0"/>
                <a:cs typeface="Calibri" panose="020F0502020204030204" pitchFamily="34" charset="0"/>
              </a:rPr>
              <a:t>Voor teams uitkomend in de 2e klasse en lager mag geleend worden uit een team dat max. 2 klassen hoger speelt. Indien er een keeper wordt geleend uit een lagere leeftijdscategorie, mag het verschil maximaal 2 klassen zijn ongeacht de leeftijdscategorie waarin de keeper speelt</a:t>
            </a:r>
          </a:p>
          <a:p>
            <a:pPr marL="285750" indent="-285750" eaLnBrk="1" fontAlgn="auto" hangingPunct="1">
              <a:spcBef>
                <a:spcPts val="1200"/>
              </a:spcBef>
              <a:spcAft>
                <a:spcPts val="0"/>
              </a:spcAft>
              <a:buFont typeface="Arial" panose="020B0604020202020204" pitchFamily="34" charset="0"/>
              <a:buChar char="•"/>
              <a:defRPr/>
            </a:pPr>
            <a:r>
              <a:rPr lang="nl-NL" sz="2000" dirty="0">
                <a:latin typeface="Calibri" panose="020F0502020204030204" pitchFamily="34" charset="0"/>
                <a:cs typeface="Calibri" panose="020F0502020204030204" pitchFamily="34" charset="0"/>
              </a:rPr>
              <a:t>Voor keepers is het aantal eigen spelers niet van toepassing</a:t>
            </a:r>
            <a:endParaRPr lang="nl-NL" alt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01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B0136-9410-4263-841B-8926DD2ED680}"/>
              </a:ext>
            </a:extLst>
          </p:cNvPr>
          <p:cNvSpPr>
            <a:spLocks noGrp="1"/>
          </p:cNvSpPr>
          <p:nvPr>
            <p:ph type="title"/>
          </p:nvPr>
        </p:nvSpPr>
        <p:spPr>
          <a:xfrm>
            <a:off x="457200" y="274638"/>
            <a:ext cx="7467600" cy="868362"/>
          </a:xfrm>
        </p:spPr>
        <p:txBody>
          <a:bodyPr>
            <a:normAutofit fontScale="90000"/>
          </a:bodyPr>
          <a:lstStyle/>
          <a:p>
            <a:r>
              <a:rPr lang="nl-NL" dirty="0"/>
              <a:t>Teams uitkomend in 2</a:t>
            </a:r>
            <a:r>
              <a:rPr lang="nl-NL" baseline="30000" dirty="0"/>
              <a:t>e</a:t>
            </a:r>
            <a:r>
              <a:rPr lang="nl-NL" dirty="0"/>
              <a:t> klasse of lager (bv MB4)</a:t>
            </a:r>
          </a:p>
        </p:txBody>
      </p:sp>
      <p:pic>
        <p:nvPicPr>
          <p:cNvPr id="4" name="Afbeelding 3" descr="Afbeelding met groen, zitten, groot, mensen&#10;&#10;Automatisch gegenereerde beschrijving">
            <a:extLst>
              <a:ext uri="{FF2B5EF4-FFF2-40B4-BE49-F238E27FC236}">
                <a16:creationId xmlns:a16="http://schemas.microsoft.com/office/drawing/2014/main" id="{10ED0788-6A9F-48EC-92D5-3DA4E7791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8382000" cy="3178175"/>
          </a:xfrm>
          <a:prstGeom prst="rect">
            <a:avLst/>
          </a:prstGeom>
        </p:spPr>
      </p:pic>
      <p:sp>
        <p:nvSpPr>
          <p:cNvPr id="5" name="Rechthoek 5">
            <a:extLst>
              <a:ext uri="{FF2B5EF4-FFF2-40B4-BE49-F238E27FC236}">
                <a16:creationId xmlns:a16="http://schemas.microsoft.com/office/drawing/2014/main" id="{73706C47-B2F7-47E3-8CC4-091A42CBEB64}"/>
              </a:ext>
            </a:extLst>
          </p:cNvPr>
          <p:cNvSpPr>
            <a:spLocks noChangeArrowheads="1"/>
          </p:cNvSpPr>
          <p:nvPr/>
        </p:nvSpPr>
        <p:spPr bwMode="auto">
          <a:xfrm>
            <a:off x="276520" y="5057745"/>
            <a:ext cx="912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ts val="2400"/>
              </a:lnSpc>
              <a:spcBef>
                <a:spcPts val="1200"/>
              </a:spcBef>
              <a:buFontTx/>
              <a:buNone/>
            </a:pPr>
            <a:r>
              <a:rPr lang="nl-NL" altLang="nl-NL" sz="2000" dirty="0">
                <a:ea typeface="+mn-ea"/>
                <a:cs typeface="Calibri" panose="020F0502020204030204" pitchFamily="34" charset="0"/>
              </a:rPr>
              <a:t>In principe leen je een keeper uit een op gelijk niveau of lager spelend team. </a:t>
            </a:r>
          </a:p>
        </p:txBody>
      </p:sp>
    </p:spTree>
    <p:extLst>
      <p:ext uri="{BB962C8B-B14F-4D97-AF65-F5344CB8AC3E}">
        <p14:creationId xmlns:p14="http://schemas.microsoft.com/office/powerpoint/2010/main" val="334592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8649B-06BC-4645-8BA6-B3D43EBF8E8B}"/>
              </a:ext>
            </a:extLst>
          </p:cNvPr>
          <p:cNvSpPr>
            <a:spLocks noGrp="1"/>
          </p:cNvSpPr>
          <p:nvPr>
            <p:ph type="title"/>
          </p:nvPr>
        </p:nvSpPr>
        <p:spPr>
          <a:xfrm>
            <a:off x="457200" y="274638"/>
            <a:ext cx="7467600" cy="792162"/>
          </a:xfrm>
        </p:spPr>
        <p:txBody>
          <a:bodyPr>
            <a:normAutofit fontScale="90000"/>
          </a:bodyPr>
          <a:lstStyle/>
          <a:p>
            <a:r>
              <a:rPr lang="nl-NL" dirty="0"/>
              <a:t>Teams uitkomend in 2</a:t>
            </a:r>
            <a:r>
              <a:rPr lang="nl-NL" baseline="30000" dirty="0"/>
              <a:t>e</a:t>
            </a:r>
            <a:r>
              <a:rPr lang="nl-NL" dirty="0"/>
              <a:t> klasse en lager</a:t>
            </a:r>
            <a:br>
              <a:rPr lang="nl-NL" dirty="0"/>
            </a:br>
            <a:endParaRPr lang="nl-NL" dirty="0"/>
          </a:p>
        </p:txBody>
      </p:sp>
      <p:pic>
        <p:nvPicPr>
          <p:cNvPr id="4" name="Afbeelding 3" descr="Afbeelding met schermafbeelding&#10;&#10;Automatisch gegenereerde beschrijving">
            <a:extLst>
              <a:ext uri="{FF2B5EF4-FFF2-40B4-BE49-F238E27FC236}">
                <a16:creationId xmlns:a16="http://schemas.microsoft.com/office/drawing/2014/main" id="{BEE08F67-432D-45A4-BD6D-AC21D527F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96" y="1600200"/>
            <a:ext cx="8189407" cy="3105150"/>
          </a:xfrm>
          <a:prstGeom prst="rect">
            <a:avLst/>
          </a:prstGeom>
        </p:spPr>
      </p:pic>
      <p:sp>
        <p:nvSpPr>
          <p:cNvPr id="5" name="Rechthoek 4">
            <a:extLst>
              <a:ext uri="{FF2B5EF4-FFF2-40B4-BE49-F238E27FC236}">
                <a16:creationId xmlns:a16="http://schemas.microsoft.com/office/drawing/2014/main" id="{2ED10974-28D2-4B0F-B7C0-342C267167BB}"/>
              </a:ext>
            </a:extLst>
          </p:cNvPr>
          <p:cNvSpPr/>
          <p:nvPr/>
        </p:nvSpPr>
        <p:spPr>
          <a:xfrm>
            <a:off x="480438" y="5105400"/>
            <a:ext cx="7680489" cy="1015663"/>
          </a:xfrm>
          <a:prstGeom prst="rect">
            <a:avLst/>
          </a:prstGeom>
        </p:spPr>
        <p:txBody>
          <a:bodyPr wrap="square">
            <a:spAutoFit/>
          </a:bodyPr>
          <a:lstStyle/>
          <a:p>
            <a:pPr>
              <a:lnSpc>
                <a:spcPts val="2400"/>
              </a:lnSpc>
              <a:spcBef>
                <a:spcPts val="1200"/>
              </a:spcBef>
            </a:pPr>
            <a:r>
              <a:rPr lang="nl-NL" altLang="nl-NL" sz="2000" dirty="0">
                <a:latin typeface="Calibri" panose="020F0502020204030204" pitchFamily="34" charset="0"/>
                <a:cs typeface="Calibri" panose="020F0502020204030204" pitchFamily="34" charset="0"/>
              </a:rPr>
              <a:t>Stel MB4 speelt 2</a:t>
            </a:r>
            <a:r>
              <a:rPr lang="nl-NL" altLang="nl-NL" sz="2000" baseline="30000" dirty="0">
                <a:latin typeface="Calibri" panose="020F0502020204030204" pitchFamily="34" charset="0"/>
                <a:cs typeface="Calibri" panose="020F0502020204030204" pitchFamily="34" charset="0"/>
              </a:rPr>
              <a:t>e</a:t>
            </a:r>
            <a:r>
              <a:rPr lang="nl-NL" altLang="nl-NL" sz="2000" dirty="0">
                <a:latin typeface="Calibri" panose="020F0502020204030204" pitchFamily="34" charset="0"/>
                <a:cs typeface="Calibri" panose="020F0502020204030204" pitchFamily="34" charset="0"/>
              </a:rPr>
              <a:t> klasse. Als het niet lukt om een keeper uit een op gelijk niveau of lager spelend team te lenen, dan mag je een keeper inlenen uit een team dat maximaal 2 klassen hoger speelt. </a:t>
            </a:r>
          </a:p>
        </p:txBody>
      </p:sp>
    </p:spTree>
    <p:extLst>
      <p:ext uri="{BB962C8B-B14F-4D97-AF65-F5344CB8AC3E}">
        <p14:creationId xmlns:p14="http://schemas.microsoft.com/office/powerpoint/2010/main" val="90640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F13A1-F924-450E-93B6-FBC08371C29C}"/>
              </a:ext>
            </a:extLst>
          </p:cNvPr>
          <p:cNvSpPr>
            <a:spLocks noGrp="1"/>
          </p:cNvSpPr>
          <p:nvPr>
            <p:ph type="title"/>
          </p:nvPr>
        </p:nvSpPr>
        <p:spPr>
          <a:xfrm>
            <a:off x="457200" y="243254"/>
            <a:ext cx="7467600" cy="411162"/>
          </a:xfrm>
        </p:spPr>
        <p:txBody>
          <a:bodyPr>
            <a:normAutofit fontScale="90000"/>
          </a:bodyPr>
          <a:lstStyle/>
          <a:p>
            <a:r>
              <a:rPr lang="nl-NL" sz="2400" dirty="0"/>
              <a:t>Invalregels Junioren</a:t>
            </a:r>
          </a:p>
        </p:txBody>
      </p:sp>
      <p:sp>
        <p:nvSpPr>
          <p:cNvPr id="6" name="Tekstvak 5">
            <a:extLst>
              <a:ext uri="{FF2B5EF4-FFF2-40B4-BE49-F238E27FC236}">
                <a16:creationId xmlns:a16="http://schemas.microsoft.com/office/drawing/2014/main" id="{DBFE0DA8-1D0A-4C35-BEEB-FD626AD2EA7F}"/>
              </a:ext>
            </a:extLst>
          </p:cNvPr>
          <p:cNvSpPr txBox="1"/>
          <p:nvPr/>
        </p:nvSpPr>
        <p:spPr>
          <a:xfrm>
            <a:off x="76200" y="914400"/>
            <a:ext cx="7620000" cy="5324535"/>
          </a:xfrm>
          <a:prstGeom prst="rect">
            <a:avLst/>
          </a:prstGeom>
          <a:noFill/>
        </p:spPr>
        <p:txBody>
          <a:bodyPr wrap="square" rtlCol="0">
            <a:spAutoFit/>
          </a:bodyPr>
          <a:lstStyle/>
          <a:p>
            <a:pPr marL="342900" indent="-342900" fontAlgn="auto">
              <a:spcBef>
                <a:spcPts val="600"/>
              </a:spcBef>
              <a:spcAft>
                <a:spcPts val="0"/>
              </a:spcAft>
              <a:buClr>
                <a:schemeClr val="accent1"/>
              </a:buClr>
              <a:buSzPct val="100000"/>
              <a:buFont typeface="Arial" panose="020B0604020202020204" pitchFamily="34" charset="0"/>
              <a:buChar char="•"/>
              <a:defRPr/>
            </a:pPr>
            <a:r>
              <a:rPr lang="nl-NL" altLang="nl-NL" sz="2000" dirty="0">
                <a:latin typeface="Calibri" panose="020F0502020204030204" pitchFamily="34" charset="0"/>
                <a:cs typeface="Calibri" panose="020F0502020204030204" pitchFamily="34" charset="0"/>
              </a:rPr>
              <a:t>Dit document bevat een toelichting en enkele voorbeelden ter verduidelijking van de officiële invalregels van de KNHB. Deze regels vind je terug via de volgende link: </a:t>
            </a:r>
            <a:r>
              <a:rPr lang="nl-NL" sz="2000" dirty="0">
                <a:solidFill>
                  <a:schemeClr val="accent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https://www.knhb.nl/kenniscentrum/artikel/speelgerechtigheid-veldhockey</a:t>
            </a:r>
            <a:endParaRPr lang="nl-NL" sz="2000" dirty="0">
              <a:solidFill>
                <a:schemeClr val="accent1"/>
              </a:solidFill>
              <a:latin typeface="Calibri" panose="020F0502020204030204" pitchFamily="34" charset="0"/>
              <a:cs typeface="Calibri" panose="020F0502020204030204" pitchFamily="34" charset="0"/>
            </a:endParaRPr>
          </a:p>
          <a:p>
            <a:pPr marL="457200" indent="-457200" fontAlgn="auto">
              <a:spcBef>
                <a:spcPts val="600"/>
              </a:spcBef>
              <a:spcAft>
                <a:spcPts val="0"/>
              </a:spcAft>
              <a:buClr>
                <a:schemeClr val="accent1"/>
              </a:buClr>
              <a:buSzPct val="100000"/>
              <a:buFont typeface="+mj-lt"/>
              <a:buAutoNum type="arabicPeriod"/>
              <a:defRPr/>
            </a:pPr>
            <a:endParaRPr lang="nl-NL" altLang="nl-NL" sz="1200" dirty="0">
              <a:solidFill>
                <a:schemeClr val="accent1"/>
              </a:solidFill>
              <a:latin typeface="Calibri" panose="020F0502020204030204" pitchFamily="34" charset="0"/>
              <a:cs typeface="Calibri" panose="020F0502020204030204" pitchFamily="34" charset="0"/>
            </a:endParaRPr>
          </a:p>
          <a:p>
            <a:pPr marL="457200" indent="-457200" fontAlgn="auto">
              <a:spcBef>
                <a:spcPts val="600"/>
              </a:spcBef>
              <a:spcAft>
                <a:spcPts val="0"/>
              </a:spcAft>
              <a:buClr>
                <a:schemeClr val="accent1"/>
              </a:buClr>
              <a:buSzPct val="100000"/>
              <a:buFont typeface="Arial" panose="020B0604020202020204" pitchFamily="34" charset="0"/>
              <a:buChar char="•"/>
              <a:defRPr/>
            </a:pPr>
            <a:r>
              <a:rPr lang="nl-NL" altLang="nl-NL" sz="2000" dirty="0">
                <a:latin typeface="Calibri" panose="020F0502020204030204" pitchFamily="34" charset="0"/>
                <a:cs typeface="Calibri" panose="020F0502020204030204" pitchFamily="34" charset="0"/>
              </a:rPr>
              <a:t>Algemene regel: Invallen om het team te versterken is onwenselijk en wordt aangemerkt als onsportief gedrag</a:t>
            </a:r>
          </a:p>
          <a:p>
            <a:pPr marL="457200" indent="-457200" fontAlgn="auto">
              <a:spcBef>
                <a:spcPts val="600"/>
              </a:spcBef>
              <a:spcAft>
                <a:spcPts val="0"/>
              </a:spcAft>
              <a:buClr>
                <a:schemeClr val="accent1"/>
              </a:buClr>
              <a:buSzPct val="100000"/>
              <a:buFont typeface="+mj-lt"/>
              <a:buAutoNum type="arabicPeriod"/>
              <a:defRPr/>
            </a:pPr>
            <a:endParaRPr lang="nl-NL" altLang="nl-NL" sz="2000" dirty="0">
              <a:latin typeface="Calibri" panose="020F0502020204030204" pitchFamily="34" charset="0"/>
              <a:cs typeface="Calibri" panose="020F0502020204030204" pitchFamily="34" charset="0"/>
            </a:endParaRPr>
          </a:p>
          <a:p>
            <a:pPr marL="457200" indent="-457200" fontAlgn="auto">
              <a:spcBef>
                <a:spcPts val="600"/>
              </a:spcBef>
              <a:spcAft>
                <a:spcPts val="0"/>
              </a:spcAft>
              <a:buClr>
                <a:schemeClr val="accent1"/>
              </a:buClr>
              <a:buSzPct val="100000"/>
              <a:buFont typeface="Arial" panose="020B0604020202020204" pitchFamily="34" charset="0"/>
              <a:buChar char="•"/>
              <a:defRPr/>
            </a:pPr>
            <a:r>
              <a:rPr lang="nl-NL" altLang="nl-NL" sz="2000" dirty="0">
                <a:latin typeface="Calibri" panose="020F0502020204030204" pitchFamily="34" charset="0"/>
                <a:cs typeface="Calibri" panose="020F0502020204030204" pitchFamily="34" charset="0"/>
              </a:rPr>
              <a:t>In de volgende slides worden de regels uitgelegd aan de hand van een voorbeeld, team MB4. Het beste overzicht krijg je door het voorbeeld in de presentatiemodes af te spelen</a:t>
            </a:r>
          </a:p>
          <a:p>
            <a:pPr marL="457200" indent="-457200" fontAlgn="auto">
              <a:spcBef>
                <a:spcPts val="600"/>
              </a:spcBef>
              <a:spcAft>
                <a:spcPts val="0"/>
              </a:spcAft>
              <a:buClr>
                <a:schemeClr val="accent1"/>
              </a:buClr>
              <a:buSzPct val="100000"/>
              <a:buFont typeface="+mj-lt"/>
              <a:buAutoNum type="arabicPeriod"/>
              <a:defRPr/>
            </a:pPr>
            <a:endParaRPr lang="nl-NL" altLang="nl-NL" sz="2000" dirty="0">
              <a:latin typeface="Calibri" panose="020F0502020204030204" pitchFamily="34" charset="0"/>
              <a:cs typeface="Calibri" panose="020F0502020204030204" pitchFamily="34" charset="0"/>
            </a:endParaRPr>
          </a:p>
          <a:p>
            <a:pPr marL="457200" indent="-457200" fontAlgn="auto">
              <a:spcBef>
                <a:spcPts val="600"/>
              </a:spcBef>
              <a:spcAft>
                <a:spcPts val="0"/>
              </a:spcAft>
              <a:buClr>
                <a:schemeClr val="accent1"/>
              </a:buClr>
              <a:buSzPct val="100000"/>
              <a:buFont typeface="Arial" panose="020B0604020202020204" pitchFamily="34" charset="0"/>
              <a:buChar char="•"/>
              <a:defRPr/>
            </a:pPr>
            <a:r>
              <a:rPr lang="nl-NL" altLang="nl-NL" sz="2000" dirty="0">
                <a:latin typeface="Calibri" panose="020F0502020204030204" pitchFamily="34" charset="0"/>
                <a:cs typeface="Calibri" panose="020F0502020204030204" pitchFamily="34" charset="0"/>
              </a:rPr>
              <a:t>Om het simpel te houden: als je invallers inleent uit een team dat op een gelijk niveau of lager speelt, dan zit je altijd goed!</a:t>
            </a:r>
            <a:r>
              <a:rPr lang="nl-NL" altLang="nl-NL" b="1" dirty="0">
                <a:solidFill>
                  <a:srgbClr val="FFFFFF"/>
                </a:solidFill>
              </a:rPr>
              <a:t>ltijd goed!</a:t>
            </a:r>
            <a:endParaRPr lang="nl-NL" altLang="nl-NL" b="1" dirty="0">
              <a:solidFill>
                <a:schemeClr val="bg1"/>
              </a:solidFill>
            </a:endParaRPr>
          </a:p>
        </p:txBody>
      </p:sp>
    </p:spTree>
    <p:extLst>
      <p:ext uri="{BB962C8B-B14F-4D97-AF65-F5344CB8AC3E}">
        <p14:creationId xmlns:p14="http://schemas.microsoft.com/office/powerpoint/2010/main" val="256174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DE4A4-C92D-444E-8538-312C30B3563F}"/>
              </a:ext>
            </a:extLst>
          </p:cNvPr>
          <p:cNvSpPr>
            <a:spLocks noGrp="1"/>
          </p:cNvSpPr>
          <p:nvPr>
            <p:ph type="title"/>
          </p:nvPr>
        </p:nvSpPr>
        <p:spPr>
          <a:xfrm>
            <a:off x="457200" y="274638"/>
            <a:ext cx="7467600" cy="639762"/>
          </a:xfrm>
        </p:spPr>
        <p:txBody>
          <a:bodyPr>
            <a:normAutofit fontScale="90000"/>
          </a:bodyPr>
          <a:lstStyle/>
          <a:p>
            <a:r>
              <a:rPr lang="nl-NL" dirty="0"/>
              <a:t>Teams uitkomend in 1</a:t>
            </a:r>
            <a:r>
              <a:rPr lang="nl-NL" baseline="30000" dirty="0"/>
              <a:t>e</a:t>
            </a:r>
            <a:r>
              <a:rPr lang="nl-NL" dirty="0"/>
              <a:t> klasse en hoger</a:t>
            </a:r>
          </a:p>
        </p:txBody>
      </p:sp>
      <p:pic>
        <p:nvPicPr>
          <p:cNvPr id="4" name="Afbeelding 3" descr="Afbeelding met groen, zitten, groot, mensen&#10;&#10;Automatisch gegenereerde beschrijving">
            <a:extLst>
              <a:ext uri="{FF2B5EF4-FFF2-40B4-BE49-F238E27FC236}">
                <a16:creationId xmlns:a16="http://schemas.microsoft.com/office/drawing/2014/main" id="{21AFCB94-A43B-4050-9706-74086091C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676400"/>
            <a:ext cx="8239649" cy="3124200"/>
          </a:xfrm>
          <a:prstGeom prst="rect">
            <a:avLst/>
          </a:prstGeom>
        </p:spPr>
      </p:pic>
      <p:sp>
        <p:nvSpPr>
          <p:cNvPr id="5" name="Rechthoek 5">
            <a:extLst>
              <a:ext uri="{FF2B5EF4-FFF2-40B4-BE49-F238E27FC236}">
                <a16:creationId xmlns:a16="http://schemas.microsoft.com/office/drawing/2014/main" id="{7ECF8912-59B1-42B0-91DF-6519165EA43B}"/>
              </a:ext>
            </a:extLst>
          </p:cNvPr>
          <p:cNvSpPr>
            <a:spLocks noChangeArrowheads="1"/>
          </p:cNvSpPr>
          <p:nvPr/>
        </p:nvSpPr>
        <p:spPr bwMode="auto">
          <a:xfrm>
            <a:off x="457199" y="5257800"/>
            <a:ext cx="83884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ts val="2400"/>
              </a:lnSpc>
              <a:spcBef>
                <a:spcPts val="1200"/>
              </a:spcBef>
              <a:buFontTx/>
              <a:buNone/>
            </a:pPr>
            <a:r>
              <a:rPr lang="nl-NL" altLang="nl-NL" sz="2000" dirty="0">
                <a:ea typeface="+mn-ea"/>
                <a:cs typeface="Calibri" panose="020F0502020204030204" pitchFamily="34" charset="0"/>
              </a:rPr>
              <a:t>Stel MB2 speelt 1</a:t>
            </a:r>
            <a:r>
              <a:rPr lang="nl-NL" altLang="nl-NL" sz="2000" baseline="30000" dirty="0">
                <a:ea typeface="+mn-ea"/>
                <a:cs typeface="Calibri" panose="020F0502020204030204" pitchFamily="34" charset="0"/>
              </a:rPr>
              <a:t>e</a:t>
            </a:r>
            <a:r>
              <a:rPr lang="nl-NL" altLang="nl-NL" sz="2000" dirty="0">
                <a:ea typeface="+mn-ea"/>
                <a:cs typeface="Calibri" panose="020F0502020204030204" pitchFamily="34" charset="0"/>
              </a:rPr>
              <a:t> klasse. In principe leen je dan een keeper uit een op gelijk niveau of lager spelend team. </a:t>
            </a:r>
          </a:p>
        </p:txBody>
      </p:sp>
    </p:spTree>
    <p:extLst>
      <p:ext uri="{BB962C8B-B14F-4D97-AF65-F5344CB8AC3E}">
        <p14:creationId xmlns:p14="http://schemas.microsoft.com/office/powerpoint/2010/main" val="371735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EB89D-CB4A-4F16-99EB-DD0CCAE24D9F}"/>
              </a:ext>
            </a:extLst>
          </p:cNvPr>
          <p:cNvSpPr>
            <a:spLocks noGrp="1"/>
          </p:cNvSpPr>
          <p:nvPr>
            <p:ph type="title"/>
          </p:nvPr>
        </p:nvSpPr>
        <p:spPr>
          <a:xfrm>
            <a:off x="457200" y="274638"/>
            <a:ext cx="7467600" cy="868362"/>
          </a:xfrm>
        </p:spPr>
        <p:txBody>
          <a:bodyPr>
            <a:normAutofit fontScale="90000"/>
          </a:bodyPr>
          <a:lstStyle/>
          <a:p>
            <a:r>
              <a:rPr lang="nl-NL" dirty="0"/>
              <a:t>Teams uitkomend in 1</a:t>
            </a:r>
            <a:r>
              <a:rPr lang="nl-NL" baseline="30000" dirty="0"/>
              <a:t>e</a:t>
            </a:r>
            <a:r>
              <a:rPr lang="nl-NL" dirty="0"/>
              <a:t> klasse en hoger (bv MB2)</a:t>
            </a:r>
          </a:p>
        </p:txBody>
      </p:sp>
      <p:pic>
        <p:nvPicPr>
          <p:cNvPr id="4" name="Afbeelding 3" descr="Afbeelding met schermafbeelding&#10;&#10;Automatisch gegenereerde beschrijving">
            <a:extLst>
              <a:ext uri="{FF2B5EF4-FFF2-40B4-BE49-F238E27FC236}">
                <a16:creationId xmlns:a16="http://schemas.microsoft.com/office/drawing/2014/main" id="{99E50930-292B-49D1-AEE1-5CF6A12DE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038680" cy="3048000"/>
          </a:xfrm>
          <a:prstGeom prst="rect">
            <a:avLst/>
          </a:prstGeom>
        </p:spPr>
      </p:pic>
      <p:sp>
        <p:nvSpPr>
          <p:cNvPr id="5" name="Rechthoek 5">
            <a:extLst>
              <a:ext uri="{FF2B5EF4-FFF2-40B4-BE49-F238E27FC236}">
                <a16:creationId xmlns:a16="http://schemas.microsoft.com/office/drawing/2014/main" id="{DC90EEBD-3ED3-4A71-B1CC-810204D2918B}"/>
              </a:ext>
            </a:extLst>
          </p:cNvPr>
          <p:cNvSpPr>
            <a:spLocks noChangeArrowheads="1"/>
          </p:cNvSpPr>
          <p:nvPr/>
        </p:nvSpPr>
        <p:spPr bwMode="auto">
          <a:xfrm>
            <a:off x="381000" y="5029200"/>
            <a:ext cx="7848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ts val="2400"/>
              </a:lnSpc>
              <a:spcBef>
                <a:spcPts val="1200"/>
              </a:spcBef>
              <a:buFontTx/>
              <a:buNone/>
            </a:pPr>
            <a:r>
              <a:rPr lang="nl-NL" altLang="nl-NL" sz="2000" dirty="0">
                <a:ea typeface="+mn-ea"/>
                <a:cs typeface="Calibri" panose="020F0502020204030204" pitchFamily="34" charset="0"/>
              </a:rPr>
              <a:t>Als het niet lukt om een keeper uit een op gelijk niveau of lager spelend team te lenen, dan mag je een keeper inlenen uit een team dat maximaal 1 klasse hoger speelt.</a:t>
            </a:r>
          </a:p>
        </p:txBody>
      </p:sp>
    </p:spTree>
    <p:extLst>
      <p:ext uri="{BB962C8B-B14F-4D97-AF65-F5344CB8AC3E}">
        <p14:creationId xmlns:p14="http://schemas.microsoft.com/office/powerpoint/2010/main" val="374573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D2B8B-8EF3-472B-AEED-AEE26E826059}"/>
              </a:ext>
            </a:extLst>
          </p:cNvPr>
          <p:cNvSpPr>
            <a:spLocks noGrp="1"/>
          </p:cNvSpPr>
          <p:nvPr>
            <p:ph type="title"/>
          </p:nvPr>
        </p:nvSpPr>
        <p:spPr/>
        <p:txBody>
          <a:bodyPr>
            <a:normAutofit fontScale="90000"/>
          </a:bodyPr>
          <a:lstStyle/>
          <a:p>
            <a:r>
              <a:rPr lang="nl-NL" dirty="0"/>
              <a:t>Beslissingswedstrijden (1)</a:t>
            </a:r>
          </a:p>
        </p:txBody>
      </p:sp>
      <p:sp>
        <p:nvSpPr>
          <p:cNvPr id="3" name="Rechthoek 1">
            <a:extLst>
              <a:ext uri="{FF2B5EF4-FFF2-40B4-BE49-F238E27FC236}">
                <a16:creationId xmlns:a16="http://schemas.microsoft.com/office/drawing/2014/main" id="{8A66A7EE-1053-474B-8BE2-2C882C935464}"/>
              </a:ext>
            </a:extLst>
          </p:cNvPr>
          <p:cNvSpPr>
            <a:spLocks noChangeArrowheads="1"/>
          </p:cNvSpPr>
          <p:nvPr/>
        </p:nvSpPr>
        <p:spPr bwMode="auto">
          <a:xfrm>
            <a:off x="76200" y="889843"/>
            <a:ext cx="8688387" cy="5078313"/>
          </a:xfrm>
          <a:prstGeom prst="rect">
            <a:avLst/>
          </a:prstGeom>
          <a:noFill/>
          <a:ln w="38100" cmpd="sng">
            <a:solidFill>
              <a:schemeClr val="accent6">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ts val="1200"/>
              </a:spcBef>
              <a:defRPr/>
            </a:pPr>
            <a:r>
              <a:rPr lang="nl-NL" altLang="nl-NL" sz="1800" dirty="0">
                <a:ea typeface="+mn-ea"/>
                <a:cs typeface="Calibri" panose="020F0502020204030204" pitchFamily="34" charset="0"/>
              </a:rPr>
              <a:t>De laatste wedstrijden van een competitie worden aangemerkt als beslissingswedstrijden. Dit geldt ook voor de voorcompetitie. Voor beslissingswedstrijden zijn er speciale regels. </a:t>
            </a:r>
          </a:p>
          <a:p>
            <a:pPr>
              <a:defRPr/>
            </a:pPr>
            <a:endParaRPr lang="nl-NL" sz="1800" dirty="0">
              <a:ea typeface="+mn-ea"/>
              <a:cs typeface="Calibri" panose="020F0502020204030204" pitchFamily="34" charset="0"/>
            </a:endParaRPr>
          </a:p>
          <a:p>
            <a:pPr marL="285750" indent="-285750">
              <a:buFont typeface="Arial" panose="020B0604020202020204" pitchFamily="34" charset="0"/>
              <a:buChar char="•"/>
              <a:defRPr/>
            </a:pPr>
            <a:r>
              <a:rPr lang="nl-NL" sz="1800" dirty="0">
                <a:ea typeface="+mn-ea"/>
                <a:cs typeface="Calibri" panose="020F0502020204030204" pitchFamily="34" charset="0"/>
              </a:rPr>
              <a:t>Voor een competitie met 5 wedstrijden geldt dat een speler tijdens de eerste vier wedstrijden tenminste twee keer voor het team moet zijn uitkomen om speelgerechtigd te zijn in de vijfde wedstrijd van het team en eventuele </a:t>
            </a:r>
            <a:r>
              <a:rPr lang="nl-NL" sz="1800" dirty="0" err="1">
                <a:ea typeface="+mn-ea"/>
                <a:cs typeface="Calibri" panose="020F0502020204030204" pitchFamily="34" charset="0"/>
              </a:rPr>
              <a:t>play-offs</a:t>
            </a:r>
            <a:r>
              <a:rPr lang="nl-NL" sz="1800" dirty="0">
                <a:ea typeface="+mn-ea"/>
                <a:cs typeface="Calibri" panose="020F0502020204030204" pitchFamily="34" charset="0"/>
              </a:rPr>
              <a:t> en kampioenschappen. </a:t>
            </a:r>
          </a:p>
          <a:p>
            <a:pPr marL="285750" indent="-285750">
              <a:buFont typeface="Arial" panose="020B0604020202020204" pitchFamily="34" charset="0"/>
              <a:buChar char="•"/>
              <a:defRPr/>
            </a:pPr>
            <a:r>
              <a:rPr lang="nl-NL" sz="1800" dirty="0">
                <a:ea typeface="+mn-ea"/>
                <a:cs typeface="Calibri" panose="020F0502020204030204" pitchFamily="34" charset="0"/>
              </a:rPr>
              <a:t>Voor een competitie met 6 wedstrijden geldt dat een speler tijdens de eerste vier wedstrijden tenminste twee keer voor het team moet zijn uitkomen om speelgerechtigd te zijn voor het team in het vervolg van de competitie: dus vanaf wedstrijd vijf en zes en eventuele </a:t>
            </a:r>
            <a:r>
              <a:rPr lang="nl-NL" sz="1800" dirty="0" err="1">
                <a:ea typeface="+mn-ea"/>
                <a:cs typeface="Calibri" panose="020F0502020204030204" pitchFamily="34" charset="0"/>
              </a:rPr>
              <a:t>play-offs</a:t>
            </a:r>
            <a:r>
              <a:rPr lang="nl-NL" sz="1800" dirty="0">
                <a:ea typeface="+mn-ea"/>
                <a:cs typeface="Calibri" panose="020F0502020204030204" pitchFamily="34" charset="0"/>
              </a:rPr>
              <a:t> en kampioenschappen. </a:t>
            </a:r>
          </a:p>
          <a:p>
            <a:pPr marL="285750" indent="-285750">
              <a:buFont typeface="Arial" panose="020B0604020202020204" pitchFamily="34" charset="0"/>
              <a:buChar char="•"/>
              <a:defRPr/>
            </a:pPr>
            <a:r>
              <a:rPr lang="nl-NL" sz="1800" dirty="0">
                <a:ea typeface="+mn-ea"/>
                <a:cs typeface="Calibri" panose="020F0502020204030204" pitchFamily="34" charset="0"/>
              </a:rPr>
              <a:t>Voor een competitie met 10 wedstrijden geldt dat een speler tijdens de eerste acht wedstrijden tenminste vier keer voor het team moet zijn uitkomen om speelgerechtigd te zijn voor het team in het vervolg van de competitie: dus vanaf wedstrijd negen en tien en eventuele </a:t>
            </a:r>
            <a:r>
              <a:rPr lang="nl-NL" sz="1800" dirty="0" err="1">
                <a:ea typeface="+mn-ea"/>
                <a:cs typeface="Calibri" panose="020F0502020204030204" pitchFamily="34" charset="0"/>
              </a:rPr>
              <a:t>play-offs</a:t>
            </a:r>
            <a:r>
              <a:rPr lang="nl-NL" sz="1800" dirty="0">
                <a:ea typeface="+mn-ea"/>
                <a:cs typeface="Calibri" panose="020F0502020204030204" pitchFamily="34" charset="0"/>
              </a:rPr>
              <a:t> en kampioenschappen. </a:t>
            </a:r>
          </a:p>
          <a:p>
            <a:pPr marL="285750" indent="-285750">
              <a:buFont typeface="Arial" panose="020B0604020202020204" pitchFamily="34" charset="0"/>
              <a:buChar char="•"/>
              <a:defRPr/>
            </a:pPr>
            <a:r>
              <a:rPr lang="nl-NL" sz="1800" dirty="0">
                <a:ea typeface="+mn-ea"/>
                <a:cs typeface="Calibri" panose="020F0502020204030204" pitchFamily="34" charset="0"/>
              </a:rPr>
              <a:t>Voor een competitie met 14 wedstrijden geldt dat een speler tijdens de eerste tien wedstrijden tenminste vier keer voor het team moet zijn uitkomen om speelgerechtigd te zijn voor het team in het vervolg van de competitie: dus vanaf wedstrijd elf tot en met veertien en eventuele </a:t>
            </a:r>
            <a:r>
              <a:rPr lang="nl-NL" sz="1800" dirty="0" err="1">
                <a:ea typeface="+mn-ea"/>
                <a:cs typeface="Calibri" panose="020F0502020204030204" pitchFamily="34" charset="0"/>
              </a:rPr>
              <a:t>play-offs</a:t>
            </a:r>
            <a:r>
              <a:rPr lang="nl-NL" sz="1800" dirty="0">
                <a:ea typeface="+mn-ea"/>
                <a:cs typeface="Calibri" panose="020F0502020204030204" pitchFamily="34" charset="0"/>
              </a:rPr>
              <a:t> en kampioenschappen. </a:t>
            </a:r>
            <a:endParaRPr lang="nl-NL" altLang="nl-NL" sz="1800" dirty="0">
              <a:ea typeface="+mn-ea"/>
              <a:cs typeface="Calibri" panose="020F0502020204030204" pitchFamily="34" charset="0"/>
            </a:endParaRPr>
          </a:p>
        </p:txBody>
      </p:sp>
    </p:spTree>
    <p:extLst>
      <p:ext uri="{BB962C8B-B14F-4D97-AF65-F5344CB8AC3E}">
        <p14:creationId xmlns:p14="http://schemas.microsoft.com/office/powerpoint/2010/main" val="2018907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04CC2-2300-43D6-BDD9-58728E9E6752}"/>
              </a:ext>
            </a:extLst>
          </p:cNvPr>
          <p:cNvSpPr>
            <a:spLocks noGrp="1"/>
          </p:cNvSpPr>
          <p:nvPr>
            <p:ph type="title"/>
          </p:nvPr>
        </p:nvSpPr>
        <p:spPr/>
        <p:txBody>
          <a:bodyPr>
            <a:normAutofit fontScale="90000"/>
          </a:bodyPr>
          <a:lstStyle/>
          <a:p>
            <a:r>
              <a:rPr lang="nl-NL" dirty="0"/>
              <a:t>Beslissingswedstrijden (2)</a:t>
            </a:r>
          </a:p>
        </p:txBody>
      </p:sp>
      <p:sp>
        <p:nvSpPr>
          <p:cNvPr id="3" name="Rechthoek 1">
            <a:extLst>
              <a:ext uri="{FF2B5EF4-FFF2-40B4-BE49-F238E27FC236}">
                <a16:creationId xmlns:a16="http://schemas.microsoft.com/office/drawing/2014/main" id="{4596FC97-EF2A-459A-85D7-AE63E2AFB182}"/>
              </a:ext>
            </a:extLst>
          </p:cNvPr>
          <p:cNvSpPr>
            <a:spLocks noChangeArrowheads="1"/>
          </p:cNvSpPr>
          <p:nvPr/>
        </p:nvSpPr>
        <p:spPr bwMode="auto">
          <a:xfrm>
            <a:off x="304800" y="1143000"/>
            <a:ext cx="8229600" cy="4247317"/>
          </a:xfrm>
          <a:prstGeom prst="rect">
            <a:avLst/>
          </a:prstGeom>
          <a:noFill/>
          <a:ln w="38100" cmpd="sng">
            <a:solidFill>
              <a:schemeClr val="accent6">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285750" indent="-285750">
              <a:buFont typeface="Arial" panose="020B0604020202020204" pitchFamily="34" charset="0"/>
              <a:buChar char="•"/>
              <a:defRPr/>
            </a:pPr>
            <a:r>
              <a:rPr lang="nl-NL" sz="1800" dirty="0">
                <a:ea typeface="+mn-ea"/>
                <a:cs typeface="Calibri" panose="020F0502020204030204" pitchFamily="34" charset="0"/>
              </a:rPr>
              <a:t>Deze extra regels zijn </a:t>
            </a:r>
            <a:r>
              <a:rPr lang="nl-NL" sz="1800" dirty="0">
                <a:solidFill>
                  <a:srgbClr val="FF0000"/>
                </a:solidFill>
                <a:ea typeface="+mn-ea"/>
                <a:cs typeface="Calibri" panose="020F0502020204030204" pitchFamily="34" charset="0"/>
              </a:rPr>
              <a:t>NIET</a:t>
            </a:r>
            <a:r>
              <a:rPr lang="nl-NL" sz="1800" dirty="0">
                <a:ea typeface="+mn-ea"/>
                <a:cs typeface="Calibri" panose="020F0502020204030204" pitchFamily="34" charset="0"/>
              </a:rPr>
              <a:t> van toepassing als je spelers inleent uit een team dat op een gelijkwaardige of lager niveau speelt. MB7 (5e klasse) mag dus gewoon invallen bij MB5 (4e klasse), en hoeft niet aan de eis van het minimaal aantal wedstrijden te voldoen. </a:t>
            </a:r>
          </a:p>
          <a:p>
            <a:pPr marL="285750" indent="-285750">
              <a:buFont typeface="Arial" panose="020B0604020202020204" pitchFamily="34" charset="0"/>
              <a:buChar char="•"/>
              <a:defRPr/>
            </a:pPr>
            <a:r>
              <a:rPr lang="nl-NL" sz="1800" dirty="0">
                <a:ea typeface="+mn-ea"/>
                <a:cs typeface="Calibri" panose="020F0502020204030204" pitchFamily="34" charset="0"/>
              </a:rPr>
              <a:t> Deze extra regels zijn </a:t>
            </a:r>
            <a:r>
              <a:rPr lang="nl-NL" sz="1800" dirty="0">
                <a:solidFill>
                  <a:srgbClr val="FF0000"/>
                </a:solidFill>
                <a:ea typeface="+mn-ea"/>
                <a:cs typeface="Calibri" panose="020F0502020204030204" pitchFamily="34" charset="0"/>
              </a:rPr>
              <a:t>WEL</a:t>
            </a:r>
            <a:r>
              <a:rPr lang="nl-NL" sz="1800" dirty="0">
                <a:ea typeface="+mn-ea"/>
                <a:cs typeface="Calibri" panose="020F0502020204030204" pitchFamily="34" charset="0"/>
              </a:rPr>
              <a:t> van toepassing op de spelers van jouw eigen team. Deze moeten wel aan de eis van het minimale aantal wedstrijden voldoen. Speelt jouw team bv 6 wedstrijden in de voorcompetitie en beschik je over een speler die de eerste 4 wedstrijden geblesseerd is geweest, dan wordt niet aan de extra regels voldaan en mag hij/zij formeel </a:t>
            </a:r>
            <a:r>
              <a:rPr lang="nl-NL" sz="1800" dirty="0">
                <a:solidFill>
                  <a:srgbClr val="FF0000"/>
                </a:solidFill>
                <a:ea typeface="+mn-ea"/>
                <a:cs typeface="Calibri" panose="020F0502020204030204" pitchFamily="34" charset="0"/>
              </a:rPr>
              <a:t>NIET</a:t>
            </a:r>
            <a:r>
              <a:rPr lang="nl-NL" sz="1800" dirty="0">
                <a:ea typeface="+mn-ea"/>
                <a:cs typeface="Calibri" panose="020F0502020204030204" pitchFamily="34" charset="0"/>
              </a:rPr>
              <a:t> meespelen. Mocht dit zich in jouw team voordoen, stuur dan tijdig een mail naar </a:t>
            </a:r>
            <a:r>
              <a:rPr lang="nl-NL" sz="1800" dirty="0">
                <a:ea typeface="+mn-ea"/>
                <a:cs typeface="Calibri" panose="020F0502020204030204" pitchFamily="34" charset="0"/>
                <a:hlinkClick r:id="rId2"/>
              </a:rPr>
              <a:t>wedstrijdsecretaris@hcypenburg.nl</a:t>
            </a:r>
            <a:r>
              <a:rPr lang="nl-NL" sz="1800" dirty="0">
                <a:ea typeface="+mn-ea"/>
                <a:cs typeface="Calibri" panose="020F0502020204030204" pitchFamily="34" charset="0"/>
              </a:rPr>
              <a:t>, zodat er dispensatie bij de KNHB kan worden aangevraagd. De kans dat dit ingewilligd wordt, is groot.</a:t>
            </a:r>
          </a:p>
          <a:p>
            <a:pPr marL="285750" indent="-285750">
              <a:buFont typeface="Arial" panose="020B0604020202020204" pitchFamily="34" charset="0"/>
              <a:buChar char="•"/>
              <a:defRPr/>
            </a:pPr>
            <a:r>
              <a:rPr lang="nl-NL" sz="1800" dirty="0">
                <a:ea typeface="+mn-ea"/>
                <a:cs typeface="Calibri" panose="020F0502020204030204" pitchFamily="34" charset="0"/>
              </a:rPr>
              <a:t> Daarnaast zijn deze extra regels </a:t>
            </a:r>
            <a:r>
              <a:rPr lang="nl-NL" sz="1800" dirty="0">
                <a:solidFill>
                  <a:srgbClr val="FF0000"/>
                </a:solidFill>
                <a:ea typeface="+mn-ea"/>
                <a:cs typeface="Calibri" panose="020F0502020204030204" pitchFamily="34" charset="0"/>
              </a:rPr>
              <a:t>OOK</a:t>
            </a:r>
            <a:r>
              <a:rPr lang="nl-NL" sz="1800" dirty="0">
                <a:ea typeface="+mn-ea"/>
                <a:cs typeface="Calibri" panose="020F0502020204030204" pitchFamily="34" charset="0"/>
              </a:rPr>
              <a:t> van toepassing op het inlenen van spelers uit een hoger team.</a:t>
            </a:r>
          </a:p>
          <a:p>
            <a:pPr marL="285750" indent="-285750">
              <a:buFont typeface="Arial" panose="020B0604020202020204" pitchFamily="34" charset="0"/>
              <a:buChar char="•"/>
              <a:defRPr/>
            </a:pPr>
            <a:endParaRPr lang="nl-NL" sz="1800" b="1" dirty="0">
              <a:solidFill>
                <a:schemeClr val="bg1"/>
              </a:solidFill>
            </a:endParaRPr>
          </a:p>
        </p:txBody>
      </p:sp>
    </p:spTree>
    <p:extLst>
      <p:ext uri="{BB962C8B-B14F-4D97-AF65-F5344CB8AC3E}">
        <p14:creationId xmlns:p14="http://schemas.microsoft.com/office/powerpoint/2010/main" val="426098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061EA-3673-4193-94E2-42C279D1F671}"/>
              </a:ext>
            </a:extLst>
          </p:cNvPr>
          <p:cNvSpPr>
            <a:spLocks noGrp="1"/>
          </p:cNvSpPr>
          <p:nvPr>
            <p:ph type="title"/>
          </p:nvPr>
        </p:nvSpPr>
        <p:spPr>
          <a:xfrm>
            <a:off x="457200" y="274638"/>
            <a:ext cx="7467600" cy="944562"/>
          </a:xfrm>
        </p:spPr>
        <p:txBody>
          <a:bodyPr>
            <a:normAutofit fontScale="90000"/>
          </a:bodyPr>
          <a:lstStyle/>
          <a:p>
            <a:r>
              <a:rPr lang="nl-NL" dirty="0"/>
              <a:t>Extra regels landelijk, Super A/B/C, IDC-C, Top en Subtop</a:t>
            </a:r>
          </a:p>
        </p:txBody>
      </p:sp>
      <p:sp>
        <p:nvSpPr>
          <p:cNvPr id="3" name="Rechthoek 1">
            <a:extLst>
              <a:ext uri="{FF2B5EF4-FFF2-40B4-BE49-F238E27FC236}">
                <a16:creationId xmlns:a16="http://schemas.microsoft.com/office/drawing/2014/main" id="{12FD47E1-E1E0-4D3C-B4EB-9490E1924991}"/>
              </a:ext>
            </a:extLst>
          </p:cNvPr>
          <p:cNvSpPr>
            <a:spLocks noChangeArrowheads="1"/>
          </p:cNvSpPr>
          <p:nvPr/>
        </p:nvSpPr>
        <p:spPr bwMode="auto">
          <a:xfrm>
            <a:off x="227806" y="1600200"/>
            <a:ext cx="8688387" cy="3477875"/>
          </a:xfrm>
          <a:prstGeom prst="rect">
            <a:avLst/>
          </a:prstGeom>
          <a:noFill/>
          <a:ln w="38100" cmpd="sng">
            <a:solidFill>
              <a:schemeClr val="accent6">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285750" indent="-285750">
              <a:buFont typeface="Arial" panose="020B0604020202020204" pitchFamily="34" charset="0"/>
              <a:buChar char="•"/>
              <a:defRPr/>
            </a:pPr>
            <a:r>
              <a:rPr lang="nl-NL" sz="2000" dirty="0">
                <a:ea typeface="+mn-ea"/>
                <a:cs typeface="Calibri" panose="020F0502020204030204" pitchFamily="34" charset="0"/>
              </a:rPr>
              <a:t>Voor de </a:t>
            </a:r>
            <a:r>
              <a:rPr lang="en-US" sz="2000" dirty="0" err="1">
                <a:ea typeface="+mn-ea"/>
                <a:cs typeface="Calibri" panose="020F0502020204030204" pitchFamily="34" charset="0"/>
              </a:rPr>
              <a:t>Landelijk</a:t>
            </a:r>
            <a:r>
              <a:rPr lang="en-US" sz="2000" dirty="0">
                <a:ea typeface="+mn-ea"/>
                <a:cs typeface="Calibri" panose="020F0502020204030204" pitchFamily="34" charset="0"/>
              </a:rPr>
              <a:t>, Super A/B/C, IDC-C, Top en </a:t>
            </a:r>
            <a:r>
              <a:rPr lang="en-US" sz="2000" dirty="0" err="1">
                <a:ea typeface="+mn-ea"/>
                <a:cs typeface="Calibri" panose="020F0502020204030204" pitchFamily="34" charset="0"/>
              </a:rPr>
              <a:t>SubTop</a:t>
            </a:r>
            <a:r>
              <a:rPr lang="en-US" sz="2000" dirty="0">
                <a:ea typeface="+mn-ea"/>
                <a:cs typeface="Calibri" panose="020F0502020204030204" pitchFamily="34" charset="0"/>
              </a:rPr>
              <a:t> </a:t>
            </a:r>
            <a:r>
              <a:rPr lang="en-US" sz="2000" dirty="0" err="1">
                <a:ea typeface="+mn-ea"/>
                <a:cs typeface="Calibri" panose="020F0502020204030204" pitchFamily="34" charset="0"/>
              </a:rPr>
              <a:t>gelden</a:t>
            </a:r>
            <a:r>
              <a:rPr lang="en-US" sz="2000" dirty="0">
                <a:ea typeface="+mn-ea"/>
                <a:cs typeface="Calibri" panose="020F0502020204030204" pitchFamily="34" charset="0"/>
              </a:rPr>
              <a:t> a</a:t>
            </a:r>
            <a:r>
              <a:rPr lang="nl-NL" sz="2000" dirty="0" err="1">
                <a:ea typeface="+mn-ea"/>
                <a:cs typeface="Calibri" panose="020F0502020204030204" pitchFamily="34" charset="0"/>
              </a:rPr>
              <a:t>anvullende</a:t>
            </a:r>
            <a:r>
              <a:rPr lang="nl-NL" sz="2000" dirty="0">
                <a:ea typeface="+mn-ea"/>
                <a:cs typeface="Calibri" panose="020F0502020204030204" pitchFamily="34" charset="0"/>
              </a:rPr>
              <a:t> bepalingen. Teams die in deze klassen spelen worden verzocht om het document ‘Speelgerechtigdheid Junioren 2019-2020 Veldhockey’ goed door te lezen: </a:t>
            </a:r>
            <a:br>
              <a:rPr lang="nl-NL" sz="2000" dirty="0">
                <a:ea typeface="+mn-ea"/>
                <a:cs typeface="Calibri" panose="020F0502020204030204" pitchFamily="34" charset="0"/>
              </a:rPr>
            </a:br>
            <a:br>
              <a:rPr lang="nl-NL" sz="2000" dirty="0">
                <a:ea typeface="+mn-ea"/>
                <a:cs typeface="Calibri" panose="020F0502020204030204" pitchFamily="34" charset="0"/>
              </a:rPr>
            </a:br>
            <a:r>
              <a:rPr lang="nl-NL" sz="2000" dirty="0">
                <a:ea typeface="+mn-ea"/>
                <a:cs typeface="Calibri" panose="020F0502020204030204" pitchFamily="34" charset="0"/>
                <a:hlinkClick r:id="rId2">
                  <a:extLst>
                    <a:ext uri="{A12FA001-AC4F-418D-AE19-62706E023703}">
                      <ahyp:hlinkClr xmlns:ahyp="http://schemas.microsoft.com/office/drawing/2018/hyperlinkcolor" val="tx"/>
                    </a:ext>
                  </a:extLst>
                </a:hlinkClick>
              </a:rPr>
              <a:t>https://www.knhb.nl/kenniscentrum/artikel/speelgerechtigheid-veldhockey</a:t>
            </a:r>
            <a:endParaRPr lang="nl-NL" sz="2000" dirty="0">
              <a:ea typeface="+mn-ea"/>
              <a:cs typeface="Calibri" panose="020F0502020204030204" pitchFamily="34" charset="0"/>
            </a:endParaRPr>
          </a:p>
          <a:p>
            <a:pPr>
              <a:defRPr/>
            </a:pPr>
            <a:endParaRPr lang="nl-NL" sz="2000" dirty="0">
              <a:ea typeface="+mn-ea"/>
              <a:cs typeface="Calibri" panose="020F0502020204030204" pitchFamily="34" charset="0"/>
            </a:endParaRPr>
          </a:p>
          <a:p>
            <a:pPr marL="342900" indent="-342900">
              <a:buFont typeface="Arial" panose="020B0604020202020204" pitchFamily="34" charset="0"/>
              <a:buChar char="•"/>
              <a:defRPr/>
            </a:pPr>
            <a:r>
              <a:rPr lang="nl-NL" sz="2000" dirty="0">
                <a:ea typeface="+mn-ea"/>
                <a:cs typeface="Calibri" panose="020F0502020204030204" pitchFamily="34" charset="0"/>
              </a:rPr>
              <a:t>Kom je er niet uit, neem dan contact op met de wedstrijdsecretaris via </a:t>
            </a:r>
            <a:r>
              <a:rPr lang="nl-NL" sz="2000" dirty="0">
                <a:ea typeface="+mn-ea"/>
                <a:cs typeface="Calibri" panose="020F0502020204030204" pitchFamily="34" charset="0"/>
                <a:hlinkClick r:id="rId3"/>
              </a:rPr>
              <a:t>wedstrijdsecretaris@hcypenburg.nl</a:t>
            </a:r>
            <a:endParaRPr lang="nl-NL" sz="2000" dirty="0">
              <a:ea typeface="+mn-ea"/>
              <a:cs typeface="Calibri" panose="020F0502020204030204" pitchFamily="34" charset="0"/>
            </a:endParaRPr>
          </a:p>
          <a:p>
            <a:pPr marL="342900" indent="-342900">
              <a:buFont typeface="Arial" panose="020B0604020202020204" pitchFamily="34" charset="0"/>
              <a:buChar char="•"/>
              <a:defRPr/>
            </a:pPr>
            <a:endParaRPr lang="nl-NL" sz="2000" dirty="0">
              <a:ea typeface="+mn-ea"/>
              <a:cs typeface="Calibri" panose="020F0502020204030204" pitchFamily="34" charset="0"/>
            </a:endParaRPr>
          </a:p>
          <a:p>
            <a:pPr>
              <a:defRPr/>
            </a:pPr>
            <a:r>
              <a:rPr lang="nl-NL" sz="2000" dirty="0">
                <a:ea typeface="+mn-ea"/>
                <a:cs typeface="Calibri" panose="020F0502020204030204" pitchFamily="34" charset="0"/>
              </a:rPr>
              <a:t> </a:t>
            </a:r>
          </a:p>
        </p:txBody>
      </p:sp>
    </p:spTree>
    <p:extLst>
      <p:ext uri="{BB962C8B-B14F-4D97-AF65-F5344CB8AC3E}">
        <p14:creationId xmlns:p14="http://schemas.microsoft.com/office/powerpoint/2010/main" val="201269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E454-78BF-4820-B10D-A93AFB06FC33}"/>
              </a:ext>
            </a:extLst>
          </p:cNvPr>
          <p:cNvSpPr>
            <a:spLocks noGrp="1"/>
          </p:cNvSpPr>
          <p:nvPr>
            <p:ph type="title"/>
          </p:nvPr>
        </p:nvSpPr>
        <p:spPr/>
        <p:txBody>
          <a:bodyPr>
            <a:normAutofit fontScale="90000"/>
          </a:bodyPr>
          <a:lstStyle/>
          <a:p>
            <a:r>
              <a:rPr lang="nl-NL" dirty="0"/>
              <a:t>Tenslotte</a:t>
            </a:r>
          </a:p>
        </p:txBody>
      </p:sp>
      <p:sp>
        <p:nvSpPr>
          <p:cNvPr id="3" name="Rechthoek 1">
            <a:extLst>
              <a:ext uri="{FF2B5EF4-FFF2-40B4-BE49-F238E27FC236}">
                <a16:creationId xmlns:a16="http://schemas.microsoft.com/office/drawing/2014/main" id="{89C058E7-B39F-48B9-B096-9F5B1ACCBC13}"/>
              </a:ext>
            </a:extLst>
          </p:cNvPr>
          <p:cNvSpPr>
            <a:spLocks noChangeArrowheads="1"/>
          </p:cNvSpPr>
          <p:nvPr/>
        </p:nvSpPr>
        <p:spPr bwMode="auto">
          <a:xfrm>
            <a:off x="249238" y="1590675"/>
            <a:ext cx="8688387" cy="5293757"/>
          </a:xfrm>
          <a:prstGeom prst="rect">
            <a:avLst/>
          </a:prstGeom>
          <a:noFill/>
          <a:ln w="38100" cmpd="sng">
            <a:solidFill>
              <a:schemeClr val="accent6">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ts val="1200"/>
              </a:spcBef>
              <a:defRPr/>
            </a:pPr>
            <a:r>
              <a:rPr lang="nl-NL" altLang="nl-NL" sz="2000" dirty="0">
                <a:ea typeface="+mn-ea"/>
                <a:cs typeface="Calibri" panose="020F0502020204030204" pitchFamily="34" charset="0"/>
              </a:rPr>
              <a:t>Hanteer deze regels strikt. Voorkom frustratie, verdriet en het mislopen van een kampioenschap. Op het niet naleven van de regels staat de volgende strafmaat:</a:t>
            </a:r>
          </a:p>
          <a:p>
            <a:pPr marL="285750" indent="-285750" eaLnBrk="1" hangingPunct="1">
              <a:spcBef>
                <a:spcPts val="1200"/>
              </a:spcBef>
              <a:buFont typeface="Arial" panose="020B0604020202020204" pitchFamily="34" charset="0"/>
              <a:buChar char="•"/>
              <a:defRPr/>
            </a:pPr>
            <a:r>
              <a:rPr lang="nl-NL" altLang="nl-NL" sz="2000" dirty="0">
                <a:ea typeface="+mn-ea"/>
                <a:cs typeface="Calibri" panose="020F0502020204030204" pitchFamily="34" charset="0"/>
              </a:rPr>
              <a:t>3 punten in mindering</a:t>
            </a:r>
          </a:p>
          <a:p>
            <a:pPr marL="285750" indent="-285750" eaLnBrk="1" hangingPunct="1">
              <a:spcBef>
                <a:spcPts val="1200"/>
              </a:spcBef>
              <a:buFont typeface="Arial" panose="020B0604020202020204" pitchFamily="34" charset="0"/>
              <a:buChar char="•"/>
              <a:defRPr/>
            </a:pPr>
            <a:r>
              <a:rPr lang="nl-NL" altLang="nl-NL" sz="2000" dirty="0">
                <a:ea typeface="+mn-ea"/>
                <a:cs typeface="Calibri" panose="020F0502020204030204" pitchFamily="34" charset="0"/>
              </a:rPr>
              <a:t>Geldboete van maximaal 250 EUR (door het team zelf te betalen)</a:t>
            </a:r>
          </a:p>
          <a:p>
            <a:pPr marL="285750" indent="-285750" eaLnBrk="1" hangingPunct="1">
              <a:spcBef>
                <a:spcPts val="1200"/>
              </a:spcBef>
              <a:buFont typeface="Arial" panose="020B0604020202020204" pitchFamily="34" charset="0"/>
              <a:buChar char="•"/>
              <a:defRPr/>
            </a:pPr>
            <a:r>
              <a:rPr lang="nl-NL" altLang="nl-NL" sz="2000" dirty="0">
                <a:ea typeface="+mn-ea"/>
                <a:cs typeface="Calibri" panose="020F0502020204030204" pitchFamily="34" charset="0"/>
              </a:rPr>
              <a:t>Overspelen in het eerstvolgende inhaalweekeinde</a:t>
            </a:r>
          </a:p>
          <a:p>
            <a:pPr eaLnBrk="1" hangingPunct="1">
              <a:spcBef>
                <a:spcPts val="1200"/>
              </a:spcBef>
              <a:defRPr/>
            </a:pPr>
            <a:r>
              <a:rPr lang="nl-NL" altLang="nl-NL" sz="2000" dirty="0">
                <a:ea typeface="+mn-ea"/>
                <a:cs typeface="Calibri" panose="020F0502020204030204" pitchFamily="34" charset="0"/>
              </a:rPr>
              <a:t>      (alle drie tegelijk van toepassing)</a:t>
            </a:r>
          </a:p>
          <a:p>
            <a:pPr fontAlgn="auto">
              <a:spcBef>
                <a:spcPts val="1200"/>
              </a:spcBef>
              <a:spcAft>
                <a:spcPts val="0"/>
              </a:spcAft>
              <a:defRPr/>
            </a:pPr>
            <a:r>
              <a:rPr lang="nl-NL" altLang="nl-NL" sz="2000" dirty="0">
                <a:ea typeface="+mn-ea"/>
                <a:cs typeface="Calibri" panose="020F0502020204030204" pitchFamily="34" charset="0"/>
              </a:rPr>
              <a:t>En let al helemaal goed op als het ergens om gaat, tegen het eind van de voorcompetitie of als je strijdt om de 1e plaats</a:t>
            </a:r>
          </a:p>
          <a:p>
            <a:pPr fontAlgn="auto">
              <a:spcBef>
                <a:spcPts val="1200"/>
              </a:spcBef>
              <a:spcAft>
                <a:spcPts val="0"/>
              </a:spcAft>
              <a:defRPr/>
            </a:pPr>
            <a:br>
              <a:rPr lang="nl-NL" altLang="nl-NL" sz="2000" dirty="0">
                <a:ea typeface="+mn-ea"/>
                <a:cs typeface="Calibri" panose="020F0502020204030204" pitchFamily="34" charset="0"/>
              </a:rPr>
            </a:br>
            <a:r>
              <a:rPr lang="nl-NL" altLang="nl-NL" sz="2000" dirty="0">
                <a:ea typeface="+mn-ea"/>
                <a:cs typeface="Calibri" panose="020F0502020204030204" pitchFamily="34" charset="0"/>
              </a:rPr>
              <a:t>Als je twijfelt of iemand mag invallen, leg het dan altijd voor aan de wedstrijdsecretaris via</a:t>
            </a:r>
            <a:r>
              <a:rPr lang="nl-NL" sz="2000" dirty="0">
                <a:cs typeface="Calibri" panose="020F0502020204030204" pitchFamily="34" charset="0"/>
              </a:rPr>
              <a:t> </a:t>
            </a:r>
            <a:r>
              <a:rPr lang="nl-NL" sz="2000" dirty="0">
                <a:cs typeface="Calibri" panose="020F0502020204030204" pitchFamily="34" charset="0"/>
                <a:hlinkClick r:id="rId2"/>
              </a:rPr>
              <a:t>wedstrijdsecretaris@hcypenburg.nl</a:t>
            </a:r>
            <a:endParaRPr lang="nl-NL" sz="2000" dirty="0">
              <a:cs typeface="Calibri" panose="020F0502020204030204" pitchFamily="34" charset="0"/>
            </a:endParaRPr>
          </a:p>
          <a:p>
            <a:pPr fontAlgn="auto">
              <a:spcBef>
                <a:spcPts val="1200"/>
              </a:spcBef>
              <a:spcAft>
                <a:spcPts val="0"/>
              </a:spcAft>
              <a:defRPr/>
            </a:pPr>
            <a:endParaRPr lang="nl-NL" altLang="nl-NL" sz="2000" dirty="0">
              <a:ea typeface="+mn-ea"/>
              <a:cs typeface="Calibri" panose="020F0502020204030204" pitchFamily="34" charset="0"/>
            </a:endParaRPr>
          </a:p>
          <a:p>
            <a:pPr fontAlgn="auto">
              <a:spcBef>
                <a:spcPts val="1200"/>
              </a:spcBef>
              <a:spcAft>
                <a:spcPts val="0"/>
              </a:spcAft>
              <a:defRPr/>
            </a:pPr>
            <a:endParaRPr lang="nl-NL" altLang="nl-NL" sz="1800" b="1" dirty="0">
              <a:solidFill>
                <a:schemeClr val="bg1"/>
              </a:solidFill>
            </a:endParaRPr>
          </a:p>
        </p:txBody>
      </p:sp>
    </p:spTree>
    <p:extLst>
      <p:ext uri="{BB962C8B-B14F-4D97-AF65-F5344CB8AC3E}">
        <p14:creationId xmlns:p14="http://schemas.microsoft.com/office/powerpoint/2010/main" val="294455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2700" dirty="0"/>
              <a:t>Categorieën en klassen</a:t>
            </a:r>
            <a:endParaRPr lang="en-US" sz="2700" dirty="0"/>
          </a:p>
        </p:txBody>
      </p:sp>
      <p:sp>
        <p:nvSpPr>
          <p:cNvPr id="3" name="Content Placeholder 2"/>
          <p:cNvSpPr>
            <a:spLocks noGrp="1"/>
          </p:cNvSpPr>
          <p:nvPr>
            <p:ph sz="quarter" idx="1"/>
          </p:nvPr>
        </p:nvSpPr>
        <p:spPr>
          <a:xfrm>
            <a:off x="483909" y="969414"/>
            <a:ext cx="7620000" cy="1642572"/>
          </a:xfrm>
        </p:spPr>
        <p:txBody>
          <a:bodyPr>
            <a:noAutofit/>
          </a:bodyPr>
          <a:lstStyle/>
          <a:p>
            <a:pPr marL="0" indent="0">
              <a:buSzPct val="100000"/>
              <a:buNone/>
            </a:pPr>
            <a:r>
              <a:rPr lang="nl-NL" altLang="nl-NL" sz="2000" dirty="0">
                <a:latin typeface="Calibri" panose="020F0502020204030204" pitchFamily="34" charset="0"/>
                <a:cs typeface="Calibri" panose="020F0502020204030204" pitchFamily="34" charset="0"/>
              </a:rPr>
              <a:t>Bij het toepassen van de invalregels is de leeftijdscategorie en de klasse bepalend. Als een klasse binnen jouw competitie niet bestaat, dan vervalt die klasse en is de eerstvolgende wel aanwezige klasse van toepassing. Dit geldt bv voor de voorcompetitie, waar soms nog geen sprake is van de </a:t>
            </a:r>
            <a:r>
              <a:rPr lang="nl-NL" altLang="nl-NL" sz="2000" dirty="0" err="1">
                <a:latin typeface="Calibri" panose="020F0502020204030204" pitchFamily="34" charset="0"/>
                <a:cs typeface="Calibri" panose="020F0502020204030204" pitchFamily="34" charset="0"/>
              </a:rPr>
              <a:t>Sub-Top</a:t>
            </a:r>
            <a:r>
              <a:rPr lang="nl-NL" altLang="nl-NL" sz="2000" dirty="0">
                <a:latin typeface="Calibri" panose="020F0502020204030204" pitchFamily="34" charset="0"/>
                <a:cs typeface="Calibri" panose="020F0502020204030204" pitchFamily="34" charset="0"/>
              </a:rPr>
              <a:t>. </a:t>
            </a:r>
            <a:endParaRPr lang="nl-NL" sz="2000" dirty="0">
              <a:latin typeface="Calibri" panose="020F0502020204030204" pitchFamily="34" charset="0"/>
              <a:cs typeface="Calibri" panose="020F0502020204030204" pitchFamily="34" charset="0"/>
            </a:endParaRPr>
          </a:p>
        </p:txBody>
      </p:sp>
      <p:sp>
        <p:nvSpPr>
          <p:cNvPr id="5" name="TextBox 4"/>
          <p:cNvSpPr txBox="1"/>
          <p:nvPr/>
        </p:nvSpPr>
        <p:spPr>
          <a:xfrm>
            <a:off x="8077200" y="5791200"/>
            <a:ext cx="762000" cy="369332"/>
          </a:xfrm>
          <a:prstGeom prst="rect">
            <a:avLst/>
          </a:prstGeom>
          <a:noFill/>
        </p:spPr>
        <p:txBody>
          <a:bodyPr wrap="square" rtlCol="0">
            <a:spAutoFit/>
          </a:bodyPr>
          <a:lstStyle/>
          <a:p>
            <a:r>
              <a:rPr lang="en-US" dirty="0">
                <a:solidFill>
                  <a:schemeClr val="bg1"/>
                </a:solidFill>
              </a:rPr>
              <a:t>HCY</a:t>
            </a:r>
          </a:p>
        </p:txBody>
      </p:sp>
      <p:pic>
        <p:nvPicPr>
          <p:cNvPr id="7" name="Afbeelding 6" descr="Afbeelding met schermafbeelding, scherm, zwart, vrouw&#10;&#10;Automatisch gegenereerde beschrijving">
            <a:extLst>
              <a:ext uri="{FF2B5EF4-FFF2-40B4-BE49-F238E27FC236}">
                <a16:creationId xmlns:a16="http://schemas.microsoft.com/office/drawing/2014/main" id="{C8835F8F-34FF-4C0B-B5B4-31F51E834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743200"/>
            <a:ext cx="5630061" cy="2029108"/>
          </a:xfrm>
          <a:prstGeom prst="rect">
            <a:avLst/>
          </a:prstGeom>
        </p:spPr>
      </p:pic>
      <p:sp>
        <p:nvSpPr>
          <p:cNvPr id="9" name="Tekstvak 8">
            <a:extLst>
              <a:ext uri="{FF2B5EF4-FFF2-40B4-BE49-F238E27FC236}">
                <a16:creationId xmlns:a16="http://schemas.microsoft.com/office/drawing/2014/main" id="{65E9DC56-895F-4E13-BCCD-19B44ACC2FB2}"/>
              </a:ext>
            </a:extLst>
          </p:cNvPr>
          <p:cNvSpPr txBox="1"/>
          <p:nvPr/>
        </p:nvSpPr>
        <p:spPr>
          <a:xfrm>
            <a:off x="457200" y="5072978"/>
            <a:ext cx="7467600" cy="1323439"/>
          </a:xfrm>
          <a:prstGeom prst="rect">
            <a:avLst/>
          </a:prstGeom>
          <a:noFill/>
        </p:spPr>
        <p:txBody>
          <a:bodyPr wrap="square" rtlCol="0">
            <a:spAutoFit/>
          </a:bodyPr>
          <a:lstStyle/>
          <a:p>
            <a:pPr>
              <a:spcBef>
                <a:spcPct val="0"/>
              </a:spcBef>
              <a:buFontTx/>
              <a:buNone/>
            </a:pPr>
            <a:r>
              <a:rPr lang="nl-NL" altLang="nl-NL" sz="2000" dirty="0">
                <a:latin typeface="Calibri" panose="020F0502020204030204" pitchFamily="34" charset="0"/>
                <a:cs typeface="Calibri" panose="020F0502020204030204" pitchFamily="34" charset="0"/>
              </a:rPr>
              <a:t>In welke klasse speelt een team? Volg deze link: </a:t>
            </a:r>
            <a:r>
              <a:rPr lang="nl-NL" sz="2000" dirty="0">
                <a:solidFill>
                  <a:srgbClr val="FFC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https://www.hcypenburg.nl/site/default.asp?option=106&amp;org=11</a:t>
            </a:r>
            <a:br>
              <a:rPr lang="nl-NL" sz="2000" dirty="0">
                <a:solidFill>
                  <a:srgbClr val="FFC000"/>
                </a:solidFill>
                <a:latin typeface="Calibri" panose="020F0502020204030204" pitchFamily="34" charset="0"/>
                <a:cs typeface="Calibri" panose="020F0502020204030204" pitchFamily="34" charset="0"/>
              </a:rPr>
            </a:br>
            <a:r>
              <a:rPr lang="nl-NL" altLang="nl-NL" sz="2000" dirty="0">
                <a:solidFill>
                  <a:srgbClr val="FFC000"/>
                </a:solidFill>
                <a:latin typeface="Calibri" panose="020F0502020204030204" pitchFamily="34" charset="0"/>
                <a:cs typeface="Calibri" panose="020F0502020204030204" pitchFamily="34" charset="0"/>
              </a:rPr>
              <a:t> </a:t>
            </a:r>
            <a:br>
              <a:rPr lang="nl-NL" altLang="nl-NL" sz="2000" dirty="0">
                <a:solidFill>
                  <a:srgbClr val="FFC000"/>
                </a:solidFill>
                <a:latin typeface="Calibri" panose="020F0502020204030204" pitchFamily="34" charset="0"/>
                <a:cs typeface="Calibri" panose="020F0502020204030204" pitchFamily="34" charset="0"/>
              </a:rPr>
            </a:br>
            <a:r>
              <a:rPr lang="nl-NL" altLang="nl-NL" sz="2000" dirty="0">
                <a:latin typeface="Calibri" panose="020F0502020204030204" pitchFamily="34" charset="0"/>
                <a:cs typeface="Calibri" panose="020F0502020204030204" pitchFamily="34" charset="0"/>
              </a:rPr>
              <a:t>Let op, na een (voor)competitie kan de klasse van een team wijzigen!</a:t>
            </a:r>
          </a:p>
        </p:txBody>
      </p:sp>
    </p:spTree>
    <p:extLst>
      <p:ext uri="{BB962C8B-B14F-4D97-AF65-F5344CB8AC3E}">
        <p14:creationId xmlns:p14="http://schemas.microsoft.com/office/powerpoint/2010/main" val="397730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85B3F-02E0-45F8-A469-CC1059DCA841}"/>
              </a:ext>
            </a:extLst>
          </p:cNvPr>
          <p:cNvSpPr>
            <a:spLocks noGrp="1"/>
          </p:cNvSpPr>
          <p:nvPr>
            <p:ph type="title"/>
          </p:nvPr>
        </p:nvSpPr>
        <p:spPr/>
        <p:txBody>
          <a:bodyPr>
            <a:normAutofit fontScale="90000"/>
          </a:bodyPr>
          <a:lstStyle/>
          <a:p>
            <a:r>
              <a:rPr lang="nl-NL" dirty="0"/>
              <a:t>Wijzigingen invalregels</a:t>
            </a:r>
          </a:p>
        </p:txBody>
      </p:sp>
      <p:sp>
        <p:nvSpPr>
          <p:cNvPr id="3" name="Tekstvak 2">
            <a:extLst>
              <a:ext uri="{FF2B5EF4-FFF2-40B4-BE49-F238E27FC236}">
                <a16:creationId xmlns:a16="http://schemas.microsoft.com/office/drawing/2014/main" id="{E8601502-6EF2-4784-97D4-75EEF83D3384}"/>
              </a:ext>
            </a:extLst>
          </p:cNvPr>
          <p:cNvSpPr txBox="1"/>
          <p:nvPr/>
        </p:nvSpPr>
        <p:spPr>
          <a:xfrm>
            <a:off x="457200" y="972580"/>
            <a:ext cx="7391400" cy="1326677"/>
          </a:xfrm>
          <a:prstGeom prst="rect">
            <a:avLst/>
          </a:prstGeom>
          <a:noFill/>
        </p:spPr>
        <p:txBody>
          <a:bodyPr wrap="square" rtlCol="0">
            <a:spAutoFit/>
          </a:bodyPr>
          <a:lstStyle/>
          <a:p>
            <a:pPr>
              <a:lnSpc>
                <a:spcPts val="2400"/>
              </a:lnSpc>
              <a:spcBef>
                <a:spcPts val="1200"/>
              </a:spcBef>
              <a:defRPr/>
            </a:pPr>
            <a:r>
              <a:rPr lang="nl-NL" altLang="nl-NL" sz="2000" dirty="0">
                <a:latin typeface="Calibri" panose="020F0502020204030204" pitchFamily="34" charset="0"/>
                <a:cs typeface="Calibri" panose="020F0502020204030204" pitchFamily="34" charset="0"/>
              </a:rPr>
              <a:t>Anders dan vorig jaar mogen teams die in de 6e klasse spelen binnen dezelfde leeftijdscategorie (bv C jeugd) nu ook onbeperkt inlenen bij teams die in de 5e klasse spelen. Op deze manier moet het voor 6e klasse teams eenvoudiger zijn om invallers te regelen.</a:t>
            </a:r>
          </a:p>
        </p:txBody>
      </p:sp>
      <p:pic>
        <p:nvPicPr>
          <p:cNvPr id="1026" name="Picture 2" descr="Afbeeldingsresultaat voor hc ypenburg">
            <a:extLst>
              <a:ext uri="{FF2B5EF4-FFF2-40B4-BE49-F238E27FC236}">
                <a16:creationId xmlns:a16="http://schemas.microsoft.com/office/drawing/2014/main" id="{1B49C9B2-3AE9-452F-84F0-524B169489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42" y="3124200"/>
            <a:ext cx="6858000" cy="209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1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8E7AD-5688-4184-AEFC-498BDCE563E5}"/>
              </a:ext>
            </a:extLst>
          </p:cNvPr>
          <p:cNvSpPr>
            <a:spLocks noGrp="1"/>
          </p:cNvSpPr>
          <p:nvPr>
            <p:ph type="title"/>
          </p:nvPr>
        </p:nvSpPr>
        <p:spPr>
          <a:xfrm>
            <a:off x="457200" y="274638"/>
            <a:ext cx="8153400" cy="411162"/>
          </a:xfrm>
        </p:spPr>
        <p:txBody>
          <a:bodyPr>
            <a:normAutofit fontScale="90000"/>
          </a:bodyPr>
          <a:lstStyle/>
          <a:p>
            <a:r>
              <a:rPr lang="nl-NL" dirty="0"/>
              <a:t>Invalregels aan de hand van een voorbeeld</a:t>
            </a:r>
          </a:p>
        </p:txBody>
      </p:sp>
      <p:pic>
        <p:nvPicPr>
          <p:cNvPr id="4" name="Afbeelding 3" descr="Afbeelding met foto, wit, teken, blauw&#10;&#10;Automatisch gegenereerde beschrijving">
            <a:extLst>
              <a:ext uri="{FF2B5EF4-FFF2-40B4-BE49-F238E27FC236}">
                <a16:creationId xmlns:a16="http://schemas.microsoft.com/office/drawing/2014/main" id="{300E0D76-D938-4BA4-9D51-03243E31D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8038682" cy="3048000"/>
          </a:xfrm>
          <a:prstGeom prst="rect">
            <a:avLst/>
          </a:prstGeom>
        </p:spPr>
      </p:pic>
      <p:sp>
        <p:nvSpPr>
          <p:cNvPr id="5" name="Tekstvak 4">
            <a:extLst>
              <a:ext uri="{FF2B5EF4-FFF2-40B4-BE49-F238E27FC236}">
                <a16:creationId xmlns:a16="http://schemas.microsoft.com/office/drawing/2014/main" id="{8D739B7E-5344-4E97-896F-18876D518DB3}"/>
              </a:ext>
            </a:extLst>
          </p:cNvPr>
          <p:cNvSpPr txBox="1"/>
          <p:nvPr/>
        </p:nvSpPr>
        <p:spPr>
          <a:xfrm>
            <a:off x="304800" y="4724400"/>
            <a:ext cx="5944128" cy="400110"/>
          </a:xfrm>
          <a:prstGeom prst="rect">
            <a:avLst/>
          </a:prstGeom>
          <a:noFill/>
        </p:spPr>
        <p:txBody>
          <a:bodyPr wrap="none" rtlCol="0">
            <a:spAutoFit/>
          </a:bodyPr>
          <a:lstStyle/>
          <a:p>
            <a:r>
              <a:rPr lang="nl-NL" sz="2000" dirty="0">
                <a:latin typeface="Calibri" panose="020F0502020204030204" pitchFamily="34" charset="0"/>
                <a:cs typeface="Calibri" panose="020F0502020204030204" pitchFamily="34" charset="0"/>
              </a:rPr>
              <a:t>Stel MB4 speelt in de 2e klasse van leeftijdscategorie B.</a:t>
            </a:r>
          </a:p>
        </p:txBody>
      </p:sp>
    </p:spTree>
    <p:extLst>
      <p:ext uri="{BB962C8B-B14F-4D97-AF65-F5344CB8AC3E}">
        <p14:creationId xmlns:p14="http://schemas.microsoft.com/office/powerpoint/2010/main" val="93819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C4356-EADF-4242-A5CA-CF26954F063B}"/>
              </a:ext>
            </a:extLst>
          </p:cNvPr>
          <p:cNvSpPr>
            <a:spLocks noGrp="1"/>
          </p:cNvSpPr>
          <p:nvPr>
            <p:ph type="title"/>
          </p:nvPr>
        </p:nvSpPr>
        <p:spPr>
          <a:xfrm>
            <a:off x="457200" y="274638"/>
            <a:ext cx="7467600" cy="792162"/>
          </a:xfrm>
        </p:spPr>
        <p:txBody>
          <a:bodyPr>
            <a:noAutofit/>
          </a:bodyPr>
          <a:lstStyle/>
          <a:p>
            <a:r>
              <a:rPr lang="nl-NL" sz="2700" dirty="0"/>
              <a:t>Invallers lenen uit een op gelijk niveau of lager niveau spelend team</a:t>
            </a:r>
          </a:p>
        </p:txBody>
      </p:sp>
      <p:pic>
        <p:nvPicPr>
          <p:cNvPr id="4" name="Afbeelding 3" descr="Afbeelding met zitten, klaar, teken&#10;&#10;Automatisch gegenereerde beschrijving">
            <a:extLst>
              <a:ext uri="{FF2B5EF4-FFF2-40B4-BE49-F238E27FC236}">
                <a16:creationId xmlns:a16="http://schemas.microsoft.com/office/drawing/2014/main" id="{17D8054E-1848-4CA0-A915-E439FECA2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8" y="1524000"/>
            <a:ext cx="7988440" cy="3028950"/>
          </a:xfrm>
          <a:prstGeom prst="rect">
            <a:avLst/>
          </a:prstGeom>
        </p:spPr>
      </p:pic>
      <p:sp>
        <p:nvSpPr>
          <p:cNvPr id="5" name="Tekstvak 4">
            <a:extLst>
              <a:ext uri="{FF2B5EF4-FFF2-40B4-BE49-F238E27FC236}">
                <a16:creationId xmlns:a16="http://schemas.microsoft.com/office/drawing/2014/main" id="{97B29313-15BD-49B3-BE56-15B95EEC4964}"/>
              </a:ext>
            </a:extLst>
          </p:cNvPr>
          <p:cNvSpPr txBox="1"/>
          <p:nvPr/>
        </p:nvSpPr>
        <p:spPr>
          <a:xfrm>
            <a:off x="457200" y="5010150"/>
            <a:ext cx="7988440" cy="707886"/>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Je mag onbeperkt invallers regelen uit een team dat binnen dezelfde leeftijdscategorie in dezelfde klasse of lager speelt.</a:t>
            </a:r>
          </a:p>
        </p:txBody>
      </p:sp>
    </p:spTree>
    <p:extLst>
      <p:ext uri="{BB962C8B-B14F-4D97-AF65-F5344CB8AC3E}">
        <p14:creationId xmlns:p14="http://schemas.microsoft.com/office/powerpoint/2010/main" val="280040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59CCA-2E1A-4F3B-9F67-945B6874F066}"/>
              </a:ext>
            </a:extLst>
          </p:cNvPr>
          <p:cNvSpPr>
            <a:spLocks noGrp="1"/>
          </p:cNvSpPr>
          <p:nvPr>
            <p:ph type="title"/>
          </p:nvPr>
        </p:nvSpPr>
        <p:spPr>
          <a:xfrm>
            <a:off x="457200" y="274638"/>
            <a:ext cx="7467600" cy="868362"/>
          </a:xfrm>
        </p:spPr>
        <p:txBody>
          <a:bodyPr>
            <a:normAutofit fontScale="90000"/>
          </a:bodyPr>
          <a:lstStyle/>
          <a:p>
            <a:r>
              <a:rPr lang="nl-NL" dirty="0"/>
              <a:t>Invallers lenen uit een op gelijk niveau of lager spelend team</a:t>
            </a:r>
          </a:p>
        </p:txBody>
      </p:sp>
      <p:pic>
        <p:nvPicPr>
          <p:cNvPr id="4" name="Afbeelding 3" descr="Afbeelding met foto, klaar, zitten, teken&#10;&#10;Automatisch gegenereerde beschrijving">
            <a:extLst>
              <a:ext uri="{FF2B5EF4-FFF2-40B4-BE49-F238E27FC236}">
                <a16:creationId xmlns:a16="http://schemas.microsoft.com/office/drawing/2014/main" id="{F4560058-0833-4AAB-BE46-6801D4FD8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10" y="1600200"/>
            <a:ext cx="8189407" cy="3105150"/>
          </a:xfrm>
          <a:prstGeom prst="rect">
            <a:avLst/>
          </a:prstGeom>
        </p:spPr>
      </p:pic>
      <p:sp>
        <p:nvSpPr>
          <p:cNvPr id="5" name="Tekstvak 4">
            <a:extLst>
              <a:ext uri="{FF2B5EF4-FFF2-40B4-BE49-F238E27FC236}">
                <a16:creationId xmlns:a16="http://schemas.microsoft.com/office/drawing/2014/main" id="{2A289100-608E-48A1-AF1B-CC7A151142AE}"/>
              </a:ext>
            </a:extLst>
          </p:cNvPr>
          <p:cNvSpPr txBox="1"/>
          <p:nvPr/>
        </p:nvSpPr>
        <p:spPr>
          <a:xfrm>
            <a:off x="457200" y="5029200"/>
            <a:ext cx="8077200" cy="707886"/>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Je mag onbeperkt invallers regelen uit een team dat in een lagere </a:t>
            </a:r>
            <a:r>
              <a:rPr lang="nl-NL" sz="2000" dirty="0" err="1">
                <a:latin typeface="Calibri" panose="020F0502020204030204" pitchFamily="34" charset="0"/>
                <a:cs typeface="Calibri" panose="020F0502020204030204" pitchFamily="34" charset="0"/>
              </a:rPr>
              <a:t>leeftijds-categorie</a:t>
            </a:r>
            <a:r>
              <a:rPr lang="nl-NL" sz="2000" dirty="0">
                <a:latin typeface="Calibri" panose="020F0502020204030204" pitchFamily="34" charset="0"/>
                <a:cs typeface="Calibri" panose="020F0502020204030204" pitchFamily="34" charset="0"/>
              </a:rPr>
              <a:t> maximaal 1 klasse hoger speelt.</a:t>
            </a:r>
          </a:p>
        </p:txBody>
      </p:sp>
    </p:spTree>
    <p:extLst>
      <p:ext uri="{BB962C8B-B14F-4D97-AF65-F5344CB8AC3E}">
        <p14:creationId xmlns:p14="http://schemas.microsoft.com/office/powerpoint/2010/main" val="373988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43121-A7CC-460F-AE21-533B23FCE44C}"/>
              </a:ext>
            </a:extLst>
          </p:cNvPr>
          <p:cNvSpPr>
            <a:spLocks noGrp="1"/>
          </p:cNvSpPr>
          <p:nvPr>
            <p:ph type="title"/>
          </p:nvPr>
        </p:nvSpPr>
        <p:spPr>
          <a:xfrm>
            <a:off x="457200" y="274638"/>
            <a:ext cx="7467600" cy="868362"/>
          </a:xfrm>
        </p:spPr>
        <p:txBody>
          <a:bodyPr>
            <a:normAutofit fontScale="90000"/>
          </a:bodyPr>
          <a:lstStyle/>
          <a:p>
            <a:r>
              <a:rPr lang="nl-NL" dirty="0"/>
              <a:t>Invallers lenen uit een op gelijk niveau of lager spelend team</a:t>
            </a:r>
          </a:p>
        </p:txBody>
      </p:sp>
      <p:pic>
        <p:nvPicPr>
          <p:cNvPr id="4" name="Afbeelding 3" descr="Afbeelding met schermafbeelding, zitten, groot, groen&#10;&#10;Automatisch gegenereerde beschrijving">
            <a:extLst>
              <a:ext uri="{FF2B5EF4-FFF2-40B4-BE49-F238E27FC236}">
                <a16:creationId xmlns:a16="http://schemas.microsoft.com/office/drawing/2014/main" id="{2F4AEA36-AEBB-4673-9CC8-6ED076A44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05584"/>
            <a:ext cx="8237974" cy="3123565"/>
          </a:xfrm>
          <a:prstGeom prst="rect">
            <a:avLst/>
          </a:prstGeom>
        </p:spPr>
      </p:pic>
      <p:sp>
        <p:nvSpPr>
          <p:cNvPr id="5" name="Tekstvak 4">
            <a:extLst>
              <a:ext uri="{FF2B5EF4-FFF2-40B4-BE49-F238E27FC236}">
                <a16:creationId xmlns:a16="http://schemas.microsoft.com/office/drawing/2014/main" id="{9441AFB4-ADD3-44DC-8ACC-6D6078B8DC16}"/>
              </a:ext>
            </a:extLst>
          </p:cNvPr>
          <p:cNvSpPr txBox="1"/>
          <p:nvPr/>
        </p:nvSpPr>
        <p:spPr>
          <a:xfrm>
            <a:off x="457200" y="4991732"/>
            <a:ext cx="7620000" cy="707886"/>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Je mag onbeperkt invallers regelen uit een team dat twee </a:t>
            </a:r>
            <a:r>
              <a:rPr lang="nl-NL" sz="2000" dirty="0" err="1">
                <a:latin typeface="Calibri" panose="020F0502020204030204" pitchFamily="34" charset="0"/>
                <a:cs typeface="Calibri" panose="020F0502020204030204" pitchFamily="34" charset="0"/>
              </a:rPr>
              <a:t>leeftijds-categorieën</a:t>
            </a:r>
            <a:r>
              <a:rPr lang="nl-NL" sz="2000" dirty="0">
                <a:latin typeface="Calibri" panose="020F0502020204030204" pitchFamily="34" charset="0"/>
                <a:cs typeface="Calibri" panose="020F0502020204030204" pitchFamily="34" charset="0"/>
              </a:rPr>
              <a:t> lager en maximaal 2 klassen hoger speelt.</a:t>
            </a:r>
          </a:p>
        </p:txBody>
      </p:sp>
    </p:spTree>
    <p:extLst>
      <p:ext uri="{BB962C8B-B14F-4D97-AF65-F5344CB8AC3E}">
        <p14:creationId xmlns:p14="http://schemas.microsoft.com/office/powerpoint/2010/main" val="160697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5CDA7-9DC4-45F8-9E16-7A9C640AD284}"/>
              </a:ext>
            </a:extLst>
          </p:cNvPr>
          <p:cNvSpPr>
            <a:spLocks noGrp="1"/>
          </p:cNvSpPr>
          <p:nvPr>
            <p:ph type="title"/>
          </p:nvPr>
        </p:nvSpPr>
        <p:spPr>
          <a:xfrm>
            <a:off x="457200" y="274638"/>
            <a:ext cx="7467600" cy="944562"/>
          </a:xfrm>
        </p:spPr>
        <p:txBody>
          <a:bodyPr>
            <a:normAutofit fontScale="90000"/>
          </a:bodyPr>
          <a:lstStyle/>
          <a:p>
            <a:r>
              <a:rPr lang="nl-NL" dirty="0"/>
              <a:t>Invallers lenen uit een op gelijk niveau of lager spelend team</a:t>
            </a:r>
          </a:p>
        </p:txBody>
      </p:sp>
      <p:pic>
        <p:nvPicPr>
          <p:cNvPr id="4" name="Afbeelding 3" descr="Afbeelding met schermafbeelding, mensen, groep, water&#10;&#10;Automatisch gegenereerde beschrijving">
            <a:extLst>
              <a:ext uri="{FF2B5EF4-FFF2-40B4-BE49-F238E27FC236}">
                <a16:creationId xmlns:a16="http://schemas.microsoft.com/office/drawing/2014/main" id="{6C0DEDF6-B344-4B7A-B707-BE2B5D33B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8077200" cy="3062605"/>
          </a:xfrm>
          <a:prstGeom prst="rect">
            <a:avLst/>
          </a:prstGeom>
        </p:spPr>
      </p:pic>
      <p:sp>
        <p:nvSpPr>
          <p:cNvPr id="6" name="Tekstvak 5">
            <a:extLst>
              <a:ext uri="{FF2B5EF4-FFF2-40B4-BE49-F238E27FC236}">
                <a16:creationId xmlns:a16="http://schemas.microsoft.com/office/drawing/2014/main" id="{8FA9260A-CA9D-4344-BB81-C56BDB2D7B1D}"/>
              </a:ext>
            </a:extLst>
          </p:cNvPr>
          <p:cNvSpPr txBox="1"/>
          <p:nvPr/>
        </p:nvSpPr>
        <p:spPr>
          <a:xfrm>
            <a:off x="540470" y="4975549"/>
            <a:ext cx="7848600" cy="1015663"/>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Je mag onbeperkt invallers regelen uit een team dat in een hogere leeftijdscategorie minimaal 1 klasse lager speelt, “mits de invaller de juiste leeftijd heeft”.</a:t>
            </a:r>
          </a:p>
        </p:txBody>
      </p:sp>
    </p:spTree>
    <p:extLst>
      <p:ext uri="{BB962C8B-B14F-4D97-AF65-F5344CB8AC3E}">
        <p14:creationId xmlns:p14="http://schemas.microsoft.com/office/powerpoint/2010/main" val="3374451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1668</TotalTime>
  <Words>1286</Words>
  <Application>Microsoft Office PowerPoint</Application>
  <PresentationFormat>Diavoorstelling (4:3)</PresentationFormat>
  <Paragraphs>89</Paragraphs>
  <Slides>25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Arial</vt:lpstr>
      <vt:lpstr>Calibri</vt:lpstr>
      <vt:lpstr>Century Schoolbook</vt:lpstr>
      <vt:lpstr>Courier New</vt:lpstr>
      <vt:lpstr>Wingdings</vt:lpstr>
      <vt:lpstr>Wingdings 2</vt:lpstr>
      <vt:lpstr>Oriel</vt:lpstr>
      <vt:lpstr>HC Ypenburg</vt:lpstr>
      <vt:lpstr>Invalregels Junioren</vt:lpstr>
      <vt:lpstr>Categorieën en klassen</vt:lpstr>
      <vt:lpstr>Wijzigingen invalregels</vt:lpstr>
      <vt:lpstr>Invalregels aan de hand van een voorbeeld</vt:lpstr>
      <vt:lpstr>Invallers lenen uit een op gelijk niveau of lager niveau spelend team</vt:lpstr>
      <vt:lpstr>Invallers lenen uit een op gelijk niveau of lager spelend team</vt:lpstr>
      <vt:lpstr>Invallers lenen uit een op gelijk niveau of lager spelend team</vt:lpstr>
      <vt:lpstr>Invallers lenen uit een op gelijk niveau of lager spelend team</vt:lpstr>
      <vt:lpstr>Invallers lenen uit een op gelijk niveau of lager spelend team</vt:lpstr>
      <vt:lpstr>Invallers lenen uit een op gelijk niveau of lager spelend team</vt:lpstr>
      <vt:lpstr>Invallers lenen uit een hoger spelend team</vt:lpstr>
      <vt:lpstr>Invallers lenen uit een hoger spelend team</vt:lpstr>
      <vt:lpstr>Invallers lenen uit een hoger spelend team</vt:lpstr>
      <vt:lpstr>Invallers lenen uit een hoger spelend team</vt:lpstr>
      <vt:lpstr>Inlenen niet toegestaan</vt:lpstr>
      <vt:lpstr>Inval regels voor keepers Invalregels voor keepers</vt:lpstr>
      <vt:lpstr>Teams uitkomend in 2e klasse of lager (bv MB4)</vt:lpstr>
      <vt:lpstr>Teams uitkomend in 2e klasse en lager </vt:lpstr>
      <vt:lpstr>Teams uitkomend in 1e klasse en hoger</vt:lpstr>
      <vt:lpstr>Teams uitkomend in 1e klasse en hoger (bv MB2)</vt:lpstr>
      <vt:lpstr>Beslissingswedstrijden (1)</vt:lpstr>
      <vt:lpstr>Beslissingswedstrijden (2)</vt:lpstr>
      <vt:lpstr>Extra regels landelijk, Super A/B/C, IDC-C, Top en Subtop</vt:lpstr>
      <vt:lpstr>Tenslotte</vt:lpstr>
    </vt:vector>
  </TitlesOfParts>
  <Company>Shell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 Ypenburg</dc:title>
  <dc:creator>Robbert.Luijpen</dc:creator>
  <cp:lastModifiedBy>Leonie Looijen</cp:lastModifiedBy>
  <cp:revision>36</cp:revision>
  <dcterms:created xsi:type="dcterms:W3CDTF">2014-12-24T10:19:13Z</dcterms:created>
  <dcterms:modified xsi:type="dcterms:W3CDTF">2019-10-01T17:07:12Z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-1800982163</vt:i4>
  </property>
  <property fmtid="{D5CDD505-2E9C-101B-9397-08002B2CF9AE}" pid="3" name="_NewReviewCycle">
    <vt:lpwstr/>
  </property>
  <property fmtid="{D5CDD505-2E9C-101B-9397-08002B2CF9AE}" pid="4" name="_EmailSubject">
    <vt:lpwstr>Invalregels jeugd 2019 - 2020</vt:lpwstr>
  </property>
  <property fmtid="{D5CDD505-2E9C-101B-9397-08002B2CF9AE}" pid="5" name="_AuthorEmail">
    <vt:lpwstr>albertgoense@ziggo.nl</vt:lpwstr>
  </property>
  <property fmtid="{D5CDD505-2E9C-101B-9397-08002B2CF9AE}" pid="6" name="_AuthorEmailDisplayName">
    <vt:lpwstr>Albert Goense</vt:lpwstr>
  </property>
</Properties>
</file>